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8" r:id="rId3"/>
    <p:sldId id="277" r:id="rId4"/>
    <p:sldId id="279" r:id="rId5"/>
    <p:sldId id="280" r:id="rId6"/>
    <p:sldId id="281" r:id="rId7"/>
    <p:sldId id="282" r:id="rId8"/>
    <p:sldId id="288" r:id="rId9"/>
    <p:sldId id="284" r:id="rId10"/>
    <p:sldId id="285" r:id="rId11"/>
    <p:sldId id="286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7" r:id="rId20"/>
    <p:sldId id="298" r:id="rId2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420" userDrawn="1">
          <p15:clr>
            <a:srgbClr val="A4A3A4"/>
          </p15:clr>
        </p15:guide>
        <p15:guide id="3" pos="340" userDrawn="1">
          <p15:clr>
            <a:srgbClr val="A4A3A4"/>
          </p15:clr>
        </p15:guide>
        <p15:guide id="5" orient="horz" pos="527" userDrawn="1">
          <p15:clr>
            <a:srgbClr val="A4A3A4"/>
          </p15:clr>
        </p15:guide>
        <p15:guide id="6" orient="horz" pos="663" userDrawn="1">
          <p15:clr>
            <a:srgbClr val="A4A3A4"/>
          </p15:clr>
        </p15:guide>
        <p15:guide id="7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B88B56"/>
    <a:srgbClr val="FFC7DB"/>
    <a:srgbClr val="FBF9FF"/>
    <a:srgbClr val="FAF3EA"/>
    <a:srgbClr val="F5E9DB"/>
    <a:srgbClr val="F8F0E7"/>
    <a:srgbClr val="A0A0A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46" autoAdjust="0"/>
    <p:restoredTop sz="96754" autoAdjust="0"/>
  </p:normalViewPr>
  <p:slideViewPr>
    <p:cSldViewPr>
      <p:cViewPr varScale="1">
        <p:scale>
          <a:sx n="114" d="100"/>
          <a:sy n="114" d="100"/>
        </p:scale>
        <p:origin x="2118" y="108"/>
      </p:cViewPr>
      <p:guideLst>
        <p:guide orient="horz" pos="2160"/>
        <p:guide pos="5420"/>
        <p:guide pos="340"/>
        <p:guide orient="horz" pos="527"/>
        <p:guide orient="horz" pos="66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 algn="ctr">
              <a:defRPr sz="4400"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5118-68D9-46A5-AC5F-8DEB69FDDF64}" type="datetimeFigureOut">
              <a:rPr kumimoji="1" lang="ja-JP" altLang="en-US" smtClean="0"/>
              <a:t>2018/3/26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DA94-C584-40C6-A293-DF35EB033D7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8" name="Picture 2" descr="C:\Users\at0309012\Desktop\m_all5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471" y="116633"/>
            <a:ext cx="2219281" cy="97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963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5118-68D9-46A5-AC5F-8DEB69FDDF64}" type="datetimeFigureOut">
              <a:rPr kumimoji="1" lang="ja-JP" altLang="en-US" smtClean="0"/>
              <a:t>2018/3/26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DA94-C584-40C6-A293-DF35EB033D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99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5118-68D9-46A5-AC5F-8DEB69FDDF64}" type="datetimeFigureOut">
              <a:rPr kumimoji="1" lang="ja-JP" altLang="en-US" smtClean="0"/>
              <a:t>2018/3/26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DA94-C584-40C6-A293-DF35EB033D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7092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5118-68D9-46A5-AC5F-8DEB69FDDF64}" type="datetimeFigureOut">
              <a:rPr kumimoji="1" lang="ja-JP" altLang="en-US" smtClean="0"/>
              <a:t>2018/3/26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DA94-C584-40C6-A293-DF35EB033D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3095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5118-68D9-46A5-AC5F-8DEB69FDDF64}" type="datetimeFigureOut">
              <a:rPr kumimoji="1" lang="ja-JP" altLang="en-US" smtClean="0"/>
              <a:t>2018/3/26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DA94-C584-40C6-A293-DF35EB033D7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2" descr="C:\Users\at0309012\Desktop\m_all5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471" y="116633"/>
            <a:ext cx="2219281" cy="97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95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768350"/>
            <a:ext cx="4038600" cy="5357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768350"/>
            <a:ext cx="4038600" cy="5357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5118-68D9-46A5-AC5F-8DEB69FDDF64}" type="datetimeFigureOut">
              <a:rPr kumimoji="1" lang="ja-JP" altLang="en-US" smtClean="0"/>
              <a:t>2018/3/26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DA94-C584-40C6-A293-DF35EB033D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7216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7683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1412776"/>
            <a:ext cx="4040188" cy="4713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7683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1412776"/>
            <a:ext cx="4041775" cy="4713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5118-68D9-46A5-AC5F-8DEB69FDDF64}" type="datetimeFigureOut">
              <a:rPr kumimoji="1" lang="ja-JP" altLang="en-US" smtClean="0"/>
              <a:t>2018/3/26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DA94-C584-40C6-A293-DF35EB033D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603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5118-68D9-46A5-AC5F-8DEB69FDDF64}" type="datetimeFigureOut">
              <a:rPr kumimoji="1" lang="ja-JP" altLang="en-US" smtClean="0"/>
              <a:t>2018/3/26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DA94-C584-40C6-A293-DF35EB033D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8018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5118-68D9-46A5-AC5F-8DEB69FDDF64}" type="datetimeFigureOut">
              <a:rPr kumimoji="1" lang="ja-JP" altLang="en-US" smtClean="0"/>
              <a:t>2018/3/26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DA94-C584-40C6-A293-DF35EB033D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87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5118-68D9-46A5-AC5F-8DEB69FDDF64}" type="datetimeFigureOut">
              <a:rPr kumimoji="1" lang="ja-JP" altLang="en-US" smtClean="0"/>
              <a:t>2018/3/26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DA94-C584-40C6-A293-DF35EB033D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5903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5118-68D9-46A5-AC5F-8DEB69FDDF64}" type="datetimeFigureOut">
              <a:rPr kumimoji="1" lang="ja-JP" altLang="en-US" smtClean="0"/>
              <a:t>2018/3/26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DA94-C584-40C6-A293-DF35EB033D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9194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12993" y="179348"/>
            <a:ext cx="8229600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16973" y="764704"/>
            <a:ext cx="7969827" cy="5361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35118-68D9-46A5-AC5F-8DEB69FDDF64}" type="datetimeFigureOut">
              <a:rPr kumimoji="1" lang="ja-JP" altLang="en-US" smtClean="0"/>
              <a:t>2018/3/26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DDA94-C584-40C6-A293-DF35EB033D7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Picture 2" descr="C:\Users\at0309012\Desktop\m_all5.png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275" y="59254"/>
            <a:ext cx="1404061" cy="61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89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spcBef>
          <a:spcPct val="0"/>
        </a:spcBef>
        <a:buNone/>
        <a:defRPr kumimoji="1" sz="1800" b="1" kern="1200">
          <a:solidFill>
            <a:srgbClr val="533B1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rgbClr val="533B1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rgbClr val="533B1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rgbClr val="533B1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rgbClr val="533B1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rgbClr val="533B1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kumimoji="1" lang="ja-JP" altLang="en-US" dirty="0"/>
              <a:t>特典コミュニティ</a:t>
            </a:r>
            <a:br>
              <a:rPr kumimoji="1" lang="en-US" altLang="ja-JP" dirty="0"/>
            </a:br>
            <a:r>
              <a:rPr lang="ja-JP" altLang="en-US" dirty="0"/>
              <a:t>マネージャー登録方法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340696"/>
            <a:ext cx="6400800" cy="1752600"/>
          </a:xfrm>
        </p:spPr>
        <p:txBody>
          <a:bodyPr/>
          <a:lstStyle/>
          <a:p>
            <a:r>
              <a:rPr kumimoji="1" lang="en-US" altLang="ja-JP" dirty="0"/>
              <a:t>3</a:t>
            </a:r>
            <a:r>
              <a:rPr kumimoji="1" lang="ja-JP" altLang="en-US" dirty="0"/>
              <a:t>月</a:t>
            </a:r>
            <a:r>
              <a:rPr kumimoji="1" lang="en-US" altLang="ja-JP" dirty="0"/>
              <a:t>22</a:t>
            </a:r>
            <a:r>
              <a:rPr kumimoji="1" lang="ja-JP" altLang="en-US" dirty="0"/>
              <a:t>日　マネージャー先行登録</a:t>
            </a:r>
            <a:endParaRPr kumimoji="1" lang="en-US" altLang="ja-JP" dirty="0"/>
          </a:p>
          <a:p>
            <a:r>
              <a:rPr kumimoji="1" lang="en-US" altLang="ja-JP" dirty="0"/>
              <a:t>3</a:t>
            </a:r>
            <a:r>
              <a:rPr kumimoji="1" lang="ja-JP" altLang="en-US" dirty="0"/>
              <a:t>月</a:t>
            </a:r>
            <a:r>
              <a:rPr kumimoji="1" lang="en-US" altLang="ja-JP" dirty="0"/>
              <a:t>29</a:t>
            </a:r>
            <a:r>
              <a:rPr kumimoji="1" lang="ja-JP" altLang="en-US" dirty="0"/>
              <a:t>日　フロントリリース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668344" y="6525344"/>
            <a:ext cx="1370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18</a:t>
            </a:r>
            <a:r>
              <a:rPr kumimoji="1" lang="ja-JP" altLang="en-US" sz="1200" dirty="0"/>
              <a:t>年</a:t>
            </a:r>
            <a:r>
              <a:rPr kumimoji="1" lang="en-US" altLang="ja-JP" sz="1200" dirty="0"/>
              <a:t>3</a:t>
            </a:r>
            <a:r>
              <a:rPr kumimoji="1" lang="ja-JP" altLang="en-US" sz="1200" dirty="0"/>
              <a:t>月</a:t>
            </a:r>
            <a:r>
              <a:rPr kumimoji="1" lang="en-US" altLang="ja-JP" sz="1200" dirty="0"/>
              <a:t>12</a:t>
            </a:r>
            <a:r>
              <a:rPr kumimoji="1" lang="ja-JP" altLang="en-US" sz="1200" dirty="0"/>
              <a:t>日更新</a:t>
            </a:r>
          </a:p>
        </p:txBody>
      </p:sp>
    </p:spTree>
    <p:extLst>
      <p:ext uri="{BB962C8B-B14F-4D97-AF65-F5344CB8AC3E}">
        <p14:creationId xmlns:p14="http://schemas.microsoft.com/office/powerpoint/2010/main" val="2439776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図 4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874" y="2676288"/>
            <a:ext cx="6595200" cy="38215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29" name="グループ化 28"/>
          <p:cNvGrpSpPr>
            <a:grpSpLocks noChangeAspect="1"/>
          </p:cNvGrpSpPr>
          <p:nvPr/>
        </p:nvGrpSpPr>
        <p:grpSpPr>
          <a:xfrm>
            <a:off x="7310831" y="2412491"/>
            <a:ext cx="1504800" cy="4085392"/>
            <a:chOff x="2650504" y="2456493"/>
            <a:chExt cx="1828800" cy="4965025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2650504" y="2456493"/>
              <a:ext cx="1828800" cy="4965025"/>
              <a:chOff x="295669" y="935864"/>
              <a:chExt cx="1828800" cy="4965022"/>
            </a:xfrm>
          </p:grpSpPr>
          <p:pic>
            <p:nvPicPr>
              <p:cNvPr id="32" name="図 31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95669" y="935864"/>
                <a:ext cx="1828800" cy="4965022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sp>
            <p:nvSpPr>
              <p:cNvPr id="33" name="正方形/長方形 32"/>
              <p:cNvSpPr/>
              <p:nvPr/>
            </p:nvSpPr>
            <p:spPr>
              <a:xfrm>
                <a:off x="481964" y="4094493"/>
                <a:ext cx="784861" cy="579108"/>
              </a:xfrm>
              <a:prstGeom prst="rect">
                <a:avLst/>
              </a:prstGeom>
              <a:solidFill>
                <a:srgbClr val="A0A0A0"/>
              </a:solidFill>
              <a:ln w="1905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/>
              </a:p>
            </p:txBody>
          </p:sp>
          <p:sp>
            <p:nvSpPr>
              <p:cNvPr id="34" name="正方形/長方形 33"/>
              <p:cNvSpPr/>
              <p:nvPr/>
            </p:nvSpPr>
            <p:spPr>
              <a:xfrm>
                <a:off x="481964" y="3100718"/>
                <a:ext cx="784861" cy="579108"/>
              </a:xfrm>
              <a:prstGeom prst="rect">
                <a:avLst/>
              </a:prstGeom>
              <a:solidFill>
                <a:srgbClr val="A0A0A0"/>
              </a:solidFill>
              <a:ln w="1905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/>
              </a:p>
            </p:txBody>
          </p:sp>
          <p:sp>
            <p:nvSpPr>
              <p:cNvPr id="35" name="正方形/長方形 34"/>
              <p:cNvSpPr/>
              <p:nvPr/>
            </p:nvSpPr>
            <p:spPr>
              <a:xfrm>
                <a:off x="481964" y="5193043"/>
                <a:ext cx="784861" cy="579108"/>
              </a:xfrm>
              <a:prstGeom prst="rect">
                <a:avLst/>
              </a:prstGeom>
              <a:solidFill>
                <a:srgbClr val="A0A0A0"/>
              </a:solidFill>
              <a:ln w="1905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/>
              </a:p>
            </p:txBody>
          </p:sp>
        </p:grpSp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3506" y="2763037"/>
              <a:ext cx="1702800" cy="735610"/>
            </a:xfrm>
            <a:prstGeom prst="rect">
              <a:avLst/>
            </a:prstGeom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初心者特典登録方法②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3875" y="836613"/>
            <a:ext cx="809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「初心者でも安心の理由は？」を登録する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3874" y="1205945"/>
            <a:ext cx="809466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252000" indent="-252000">
              <a:spcAft>
                <a:spcPts val="600"/>
              </a:spcAft>
              <a:buFont typeface="+mj-ea"/>
              <a:buAutoNum type="circleNumDbPlain" startAt="3"/>
              <a:defRPr sz="1400"/>
            </a:lvl1pPr>
          </a:lstStyle>
          <a:p>
            <a:pPr>
              <a:buFont typeface="+mj-ea"/>
              <a:buAutoNum type="circleNumDbPlain" startAt="4"/>
            </a:pPr>
            <a:r>
              <a:rPr lang="en-US" altLang="ja-JP" sz="1600" dirty="0"/>
              <a:t>[</a:t>
            </a:r>
            <a:r>
              <a:rPr lang="ja-JP" altLang="en-US" sz="1600" b="1" dirty="0"/>
              <a:t>タイトル</a:t>
            </a:r>
            <a:r>
              <a:rPr lang="en-US" altLang="ja-JP" sz="1600" dirty="0"/>
              <a:t>]</a:t>
            </a:r>
            <a:r>
              <a:rPr lang="ja-JP" altLang="en-US" sz="1600" dirty="0"/>
              <a:t>を入力します。</a:t>
            </a:r>
            <a:endParaRPr lang="en-US" altLang="ja-JP" sz="1600" dirty="0"/>
          </a:p>
          <a:p>
            <a:pPr>
              <a:buFont typeface="+mj-ea"/>
              <a:buAutoNum type="circleNumDbPlain" startAt="4"/>
            </a:pPr>
            <a:r>
              <a:rPr lang="en-US" altLang="ja-JP" sz="1600" dirty="0"/>
              <a:t>[</a:t>
            </a:r>
            <a:r>
              <a:rPr lang="ja-JP" altLang="en-US" sz="1600" b="1" dirty="0"/>
              <a:t>本文</a:t>
            </a:r>
            <a:r>
              <a:rPr lang="en-US" altLang="ja-JP" sz="1600" dirty="0"/>
              <a:t>]</a:t>
            </a:r>
            <a:r>
              <a:rPr lang="ja-JP" altLang="en-US" sz="1600" dirty="0"/>
              <a:t>を入力します。</a:t>
            </a:r>
            <a:endParaRPr lang="en-US" altLang="ja-JP" sz="1600" dirty="0"/>
          </a:p>
          <a:p>
            <a:pPr>
              <a:buFont typeface="+mj-ea"/>
              <a:buAutoNum type="circleNumDbPlain" startAt="4"/>
            </a:pPr>
            <a:r>
              <a:rPr lang="en-US" altLang="ja-JP" sz="1600" dirty="0"/>
              <a:t>[</a:t>
            </a:r>
            <a:r>
              <a:rPr lang="ja-JP" altLang="en-US" sz="1600" b="1" dirty="0"/>
              <a:t>画像</a:t>
            </a:r>
            <a:r>
              <a:rPr lang="en-US" altLang="ja-JP" sz="1600" dirty="0"/>
              <a:t>]</a:t>
            </a:r>
            <a:r>
              <a:rPr lang="ja-JP" altLang="en-US" sz="1600" dirty="0" err="1"/>
              <a:t>を登</a:t>
            </a:r>
            <a:r>
              <a:rPr lang="ja-JP" altLang="en-US" sz="1600" dirty="0"/>
              <a:t>録します。</a:t>
            </a:r>
            <a:endParaRPr lang="en-US" altLang="ja-JP" sz="1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372087" y="6567155"/>
            <a:ext cx="17235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000" dirty="0">
                <a:solidFill>
                  <a:srgbClr val="C00000"/>
                </a:solidFill>
              </a:rPr>
              <a:t>※</a:t>
            </a:r>
            <a:r>
              <a:rPr kumimoji="1" lang="ja-JP" altLang="en-US" sz="1000" dirty="0">
                <a:solidFill>
                  <a:srgbClr val="C00000"/>
                </a:solidFill>
              </a:rPr>
              <a:t>画像は全てイメージです</a:t>
            </a:r>
            <a:endParaRPr kumimoji="1" lang="en-US" altLang="ja-JP" sz="1000" dirty="0">
              <a:solidFill>
                <a:srgbClr val="C00000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7381875" y="3966034"/>
            <a:ext cx="1362075" cy="815516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1945803" y="4519255"/>
            <a:ext cx="949797" cy="273394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1945804" y="3016277"/>
            <a:ext cx="4855046" cy="277958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22488" y="3104572"/>
            <a:ext cx="205184" cy="24622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927063" y="3750018"/>
            <a:ext cx="205184" cy="24622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</a:rPr>
              <a:t>⑤</a:t>
            </a:r>
          </a:p>
        </p:txBody>
      </p:sp>
      <p:sp>
        <p:nvSpPr>
          <p:cNvPr id="42" name="正方形/長方形 41"/>
          <p:cNvSpPr/>
          <p:nvPr/>
        </p:nvSpPr>
        <p:spPr>
          <a:xfrm>
            <a:off x="1945804" y="3549163"/>
            <a:ext cx="4150196" cy="484634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699496" y="4377959"/>
            <a:ext cx="205184" cy="24622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</a:rPr>
              <a:t>⑥</a:t>
            </a:r>
          </a:p>
        </p:txBody>
      </p:sp>
      <p:cxnSp>
        <p:nvCxnSpPr>
          <p:cNvPr id="45" name="直線コネクタ 44"/>
          <p:cNvCxnSpPr>
            <a:cxnSpLocks/>
            <a:stCxn id="37" idx="3"/>
          </p:cNvCxnSpPr>
          <p:nvPr/>
        </p:nvCxnSpPr>
        <p:spPr>
          <a:xfrm flipV="1">
            <a:off x="6800850" y="3142592"/>
            <a:ext cx="147414" cy="12664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>
            <a:off x="6948264" y="3142591"/>
            <a:ext cx="0" cy="915059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6948264" y="4057650"/>
            <a:ext cx="424086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コネクタ: カギ線 50"/>
          <p:cNvCxnSpPr>
            <a:cxnSpLocks/>
            <a:stCxn id="42" idx="3"/>
            <a:endCxn id="25" idx="3"/>
          </p:cNvCxnSpPr>
          <p:nvPr/>
        </p:nvCxnSpPr>
        <p:spPr>
          <a:xfrm>
            <a:off x="6096000" y="3791480"/>
            <a:ext cx="2647950" cy="582312"/>
          </a:xfrm>
          <a:prstGeom prst="bentConnector3">
            <a:avLst>
              <a:gd name="adj1" fmla="val 108633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コネクタ: カギ線 52"/>
          <p:cNvCxnSpPr>
            <a:cxnSpLocks/>
            <a:stCxn id="36" idx="3"/>
          </p:cNvCxnSpPr>
          <p:nvPr/>
        </p:nvCxnSpPr>
        <p:spPr>
          <a:xfrm flipV="1">
            <a:off x="2895600" y="4399956"/>
            <a:ext cx="4560216" cy="255996"/>
          </a:xfrm>
          <a:prstGeom prst="bentConnector3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656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7310831" y="2412491"/>
            <a:ext cx="1504800" cy="4085392"/>
            <a:chOff x="7310831" y="2412491"/>
            <a:chExt cx="1504800" cy="4085392"/>
          </a:xfrm>
        </p:grpSpPr>
        <p:pic>
          <p:nvPicPr>
            <p:cNvPr id="22" name="図 2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10831" y="2412491"/>
              <a:ext cx="1504800" cy="408539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4" name="正方形/長方形 23"/>
            <p:cNvSpPr/>
            <p:nvPr/>
          </p:nvSpPr>
          <p:spPr>
            <a:xfrm>
              <a:off x="7464122" y="3625300"/>
              <a:ext cx="289228" cy="391075"/>
            </a:xfrm>
            <a:prstGeom prst="rect">
              <a:avLst/>
            </a:prstGeom>
            <a:solidFill>
              <a:srgbClr val="A0A0A0"/>
            </a:solidFill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dirty="0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7464122" y="4349200"/>
              <a:ext cx="289228" cy="391075"/>
            </a:xfrm>
            <a:prstGeom prst="rect">
              <a:avLst/>
            </a:prstGeom>
            <a:solidFill>
              <a:srgbClr val="A0A0A0"/>
            </a:solidFill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dirty="0"/>
            </a:p>
          </p:txBody>
        </p:sp>
      </p:grp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874" y="2676289"/>
            <a:ext cx="6595200" cy="38215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初心者特典登録方法③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3875" y="836613"/>
            <a:ext cx="809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「初心者でもすぐに稼げた？」を登録する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3874" y="1205945"/>
            <a:ext cx="8094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252000" indent="-252000">
              <a:spcAft>
                <a:spcPts val="600"/>
              </a:spcAft>
              <a:buFont typeface="+mj-ea"/>
              <a:buAutoNum type="circleNumDbPlain" startAt="3"/>
              <a:defRPr sz="1600"/>
            </a:lvl1pPr>
          </a:lstStyle>
          <a:p>
            <a:pPr>
              <a:spcAft>
                <a:spcPts val="0"/>
              </a:spcAft>
              <a:buFont typeface="+mj-ea"/>
              <a:buAutoNum type="circleNumDbPlain" startAt="7"/>
            </a:pPr>
            <a:r>
              <a:rPr lang="en-US" altLang="ja-JP" dirty="0"/>
              <a:t>[</a:t>
            </a:r>
            <a:r>
              <a:rPr lang="ja-JP" altLang="en-US" b="1" dirty="0"/>
              <a:t>名前</a:t>
            </a:r>
            <a:r>
              <a:rPr lang="en-US" altLang="ja-JP" dirty="0"/>
              <a:t>]</a:t>
            </a:r>
            <a:r>
              <a:rPr lang="ja-JP" altLang="en-US" dirty="0"/>
              <a:t>に女の子名を入力します。</a:t>
            </a:r>
            <a:endParaRPr lang="en-US" altLang="ja-JP" dirty="0"/>
          </a:p>
          <a:p>
            <a:pPr>
              <a:spcAft>
                <a:spcPts val="0"/>
              </a:spcAft>
              <a:buFont typeface="+mj-ea"/>
              <a:buAutoNum type="circleNumDbPlain" startAt="7"/>
            </a:pPr>
            <a:r>
              <a:rPr lang="en-US" altLang="ja-JP" dirty="0"/>
              <a:t>[</a:t>
            </a:r>
            <a:r>
              <a:rPr lang="ja-JP" altLang="en-US" b="1" dirty="0"/>
              <a:t>年齢</a:t>
            </a:r>
            <a:r>
              <a:rPr lang="en-US" altLang="ja-JP" b="1" dirty="0"/>
              <a:t>/</a:t>
            </a:r>
            <a:r>
              <a:rPr lang="ja-JP" altLang="en-US" b="1" dirty="0"/>
              <a:t>職業</a:t>
            </a:r>
            <a:r>
              <a:rPr lang="en-US" altLang="ja-JP" dirty="0"/>
              <a:t>]</a:t>
            </a:r>
            <a:r>
              <a:rPr lang="ja-JP" altLang="en-US" dirty="0"/>
              <a:t>を入力します。</a:t>
            </a:r>
            <a:endParaRPr lang="en-US" altLang="ja-JP" dirty="0"/>
          </a:p>
          <a:p>
            <a:pPr>
              <a:spcAft>
                <a:spcPts val="0"/>
              </a:spcAft>
              <a:buFont typeface="+mj-ea"/>
              <a:buAutoNum type="circleNumDbPlain" startAt="7"/>
            </a:pPr>
            <a:r>
              <a:rPr lang="en-US" altLang="ja-JP" dirty="0"/>
              <a:t>[</a:t>
            </a:r>
            <a:r>
              <a:rPr lang="ja-JP" altLang="en-US" b="1" dirty="0"/>
              <a:t>本文</a:t>
            </a:r>
            <a:r>
              <a:rPr lang="en-US" altLang="ja-JP" dirty="0"/>
              <a:t>]</a:t>
            </a:r>
            <a:r>
              <a:rPr lang="ja-JP" altLang="en-US" dirty="0"/>
              <a:t>を入力します</a:t>
            </a:r>
            <a:endParaRPr lang="en-US" altLang="ja-JP" dirty="0"/>
          </a:p>
          <a:p>
            <a:pPr>
              <a:spcAft>
                <a:spcPts val="0"/>
              </a:spcAft>
              <a:buFont typeface="+mj-ea"/>
              <a:buAutoNum type="circleNumDbPlain" startAt="7"/>
            </a:pPr>
            <a:r>
              <a:rPr lang="en-US" altLang="ja-JP" dirty="0"/>
              <a:t>[</a:t>
            </a:r>
            <a:r>
              <a:rPr lang="ja-JP" altLang="en-US" b="1" dirty="0"/>
              <a:t>画像</a:t>
            </a:r>
            <a:r>
              <a:rPr lang="en-US" altLang="ja-JP" dirty="0"/>
              <a:t>]</a:t>
            </a:r>
            <a:r>
              <a:rPr lang="ja-JP" altLang="en-US" dirty="0" err="1"/>
              <a:t>を登</a:t>
            </a:r>
            <a:r>
              <a:rPr lang="ja-JP" altLang="en-US" dirty="0"/>
              <a:t>録します。</a:t>
            </a:r>
            <a:endParaRPr lang="en-US" altLang="ja-JP" dirty="0"/>
          </a:p>
          <a:p>
            <a:pPr>
              <a:spcAft>
                <a:spcPts val="0"/>
              </a:spcAft>
              <a:buFont typeface="+mj-ea"/>
              <a:buAutoNum type="circleNumDbPlain" startAt="7"/>
            </a:pPr>
            <a:r>
              <a:rPr lang="ja-JP" altLang="en-US" dirty="0"/>
              <a:t>入力が完了したら最下部の</a:t>
            </a:r>
            <a:r>
              <a:rPr lang="en-US" altLang="ja-JP" dirty="0"/>
              <a:t>[</a:t>
            </a:r>
            <a:r>
              <a:rPr lang="ja-JP" altLang="en-US" b="1" dirty="0"/>
              <a:t>変更する</a:t>
            </a:r>
            <a:r>
              <a:rPr lang="en-US" altLang="ja-JP" dirty="0"/>
              <a:t>]</a:t>
            </a:r>
            <a:r>
              <a:rPr lang="ja-JP" altLang="en-US" dirty="0"/>
              <a:t>を押して登録完了です。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372087" y="6567155"/>
            <a:ext cx="17235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000" dirty="0">
                <a:solidFill>
                  <a:srgbClr val="C00000"/>
                </a:solidFill>
              </a:rPr>
              <a:t>※</a:t>
            </a:r>
            <a:r>
              <a:rPr kumimoji="1" lang="ja-JP" altLang="en-US" sz="1000" dirty="0">
                <a:solidFill>
                  <a:srgbClr val="C00000"/>
                </a:solidFill>
              </a:rPr>
              <a:t>画像は全てイメージです</a:t>
            </a:r>
            <a:endParaRPr kumimoji="1" lang="en-US" altLang="ja-JP" sz="1000" dirty="0">
              <a:solidFill>
                <a:srgbClr val="C00000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7377546" y="3347773"/>
            <a:ext cx="1367210" cy="719401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1945803" y="4055361"/>
            <a:ext cx="4140672" cy="464097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1945804" y="2976129"/>
            <a:ext cx="4855046" cy="308265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822488" y="3104572"/>
            <a:ext cx="205184" cy="24622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</a:rPr>
              <a:t>⑦</a:t>
            </a: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822488" y="3592999"/>
            <a:ext cx="205184" cy="24622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</a:rPr>
              <a:t>⑧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927063" y="4226089"/>
            <a:ext cx="205184" cy="24622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</a:rPr>
              <a:t>⑨</a:t>
            </a:r>
          </a:p>
        </p:txBody>
      </p:sp>
      <p:sp>
        <p:nvSpPr>
          <p:cNvPr id="51" name="正方形/長方形 50"/>
          <p:cNvSpPr/>
          <p:nvPr/>
        </p:nvSpPr>
        <p:spPr>
          <a:xfrm>
            <a:off x="1945804" y="3500004"/>
            <a:ext cx="4855046" cy="308265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1945803" y="5957998"/>
            <a:ext cx="949797" cy="280877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720541" y="5820936"/>
            <a:ext cx="205184" cy="24622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</a:rPr>
              <a:t>⑩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cxnSp>
        <p:nvCxnSpPr>
          <p:cNvPr id="6" name="コネクタ: カギ線 5"/>
          <p:cNvCxnSpPr/>
          <p:nvPr/>
        </p:nvCxnSpPr>
        <p:spPr>
          <a:xfrm>
            <a:off x="6800850" y="3104572"/>
            <a:ext cx="571237" cy="324428"/>
          </a:xfrm>
          <a:prstGeom prst="bentConnector3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コネクタ: カギ線 9"/>
          <p:cNvCxnSpPr>
            <a:stCxn id="51" idx="3"/>
          </p:cNvCxnSpPr>
          <p:nvPr/>
        </p:nvCxnSpPr>
        <p:spPr>
          <a:xfrm flipV="1">
            <a:off x="6800850" y="3560618"/>
            <a:ext cx="576695" cy="93519"/>
          </a:xfrm>
          <a:prstGeom prst="bentConnector3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コネクタ: カギ線 12"/>
          <p:cNvCxnSpPr>
            <a:cxnSpLocks/>
            <a:stCxn id="43" idx="3"/>
            <a:endCxn id="25" idx="3"/>
          </p:cNvCxnSpPr>
          <p:nvPr/>
        </p:nvCxnSpPr>
        <p:spPr>
          <a:xfrm flipV="1">
            <a:off x="6086475" y="3707474"/>
            <a:ext cx="2658281" cy="579936"/>
          </a:xfrm>
          <a:prstGeom prst="bentConnector3">
            <a:avLst>
              <a:gd name="adj1" fmla="val 108600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コネクタ: カギ線 14"/>
          <p:cNvCxnSpPr>
            <a:stCxn id="52" idx="3"/>
            <a:endCxn id="24" idx="2"/>
          </p:cNvCxnSpPr>
          <p:nvPr/>
        </p:nvCxnSpPr>
        <p:spPr>
          <a:xfrm flipV="1">
            <a:off x="2895600" y="4016375"/>
            <a:ext cx="4713136" cy="2082062"/>
          </a:xfrm>
          <a:prstGeom prst="bentConnector2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14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kumimoji="1" lang="ja-JP" altLang="en-US" dirty="0"/>
              <a:t>店舗型特典の登録方法</a:t>
            </a:r>
          </a:p>
        </p:txBody>
      </p:sp>
    </p:spTree>
    <p:extLst>
      <p:ext uri="{BB962C8B-B14F-4D97-AF65-F5344CB8AC3E}">
        <p14:creationId xmlns:p14="http://schemas.microsoft.com/office/powerpoint/2010/main" val="3188792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/>
          <p:cNvGrpSpPr>
            <a:grpSpLocks noChangeAspect="1"/>
          </p:cNvGrpSpPr>
          <p:nvPr/>
        </p:nvGrpSpPr>
        <p:grpSpPr>
          <a:xfrm>
            <a:off x="7310831" y="2412491"/>
            <a:ext cx="1504800" cy="4085391"/>
            <a:chOff x="526255" y="1053305"/>
            <a:chExt cx="1828800" cy="4965021"/>
          </a:xfrm>
        </p:grpSpPr>
        <p:pic>
          <p:nvPicPr>
            <p:cNvPr id="28" name="図 27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6255" y="1053305"/>
              <a:ext cx="1828800" cy="496502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29" name="図 2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9256" y="1347787"/>
              <a:ext cx="1702800" cy="735610"/>
            </a:xfrm>
            <a:prstGeom prst="rect">
              <a:avLst/>
            </a:prstGeom>
          </p:spPr>
        </p:pic>
      </p:grp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874" y="2676288"/>
            <a:ext cx="6595200" cy="38215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店舗型特典</a:t>
            </a:r>
            <a:r>
              <a:rPr kumimoji="1" lang="ja-JP" altLang="en-US" dirty="0"/>
              <a:t>登録方法①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3875" y="836613"/>
            <a:ext cx="809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「店舗型</a:t>
            </a:r>
            <a:r>
              <a:rPr kumimoji="1" lang="ja-JP" altLang="en-US" b="1" dirty="0"/>
              <a:t>情報」を登録する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3874" y="1205945"/>
            <a:ext cx="8094663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spcAft>
                <a:spcPts val="600"/>
              </a:spcAft>
              <a:buFont typeface="+mj-ea"/>
              <a:buAutoNum type="circleNumDbPlain"/>
            </a:pPr>
            <a:r>
              <a:rPr lang="en-US" altLang="ja-JP" sz="1600" dirty="0"/>
              <a:t>[</a:t>
            </a:r>
            <a:r>
              <a:rPr lang="ja-JP" altLang="en-US" sz="1600" b="1" dirty="0"/>
              <a:t>店舗型特典画像</a:t>
            </a:r>
            <a:r>
              <a:rPr lang="en-US" altLang="ja-JP" sz="1600" dirty="0"/>
              <a:t>]</a:t>
            </a:r>
            <a:r>
              <a:rPr lang="ja-JP" altLang="en-US" sz="1600" dirty="0" err="1"/>
              <a:t>を登</a:t>
            </a:r>
            <a:r>
              <a:rPr lang="ja-JP" altLang="en-US" sz="1600" dirty="0"/>
              <a:t>録します。</a:t>
            </a:r>
            <a:endParaRPr lang="en-US" altLang="ja-JP" sz="1600" dirty="0"/>
          </a:p>
          <a:p>
            <a:pPr marL="252000" indent="-252000">
              <a:spcAft>
                <a:spcPts val="600"/>
              </a:spcAft>
              <a:buFont typeface="+mj-ea"/>
              <a:buAutoNum type="circleNumDbPlain"/>
            </a:pPr>
            <a:r>
              <a:rPr lang="en-US" altLang="ja-JP" sz="1600" dirty="0"/>
              <a:t>[</a:t>
            </a:r>
            <a:r>
              <a:rPr lang="ja-JP" altLang="en-US" sz="1600" b="1" dirty="0"/>
              <a:t>店舗型特典文言</a:t>
            </a:r>
            <a:r>
              <a:rPr lang="en-US" altLang="ja-JP" sz="1600" dirty="0"/>
              <a:t>]</a:t>
            </a:r>
            <a:r>
              <a:rPr lang="ja-JP" altLang="en-US" sz="1600" dirty="0"/>
              <a:t>を入力します。</a:t>
            </a:r>
            <a:endParaRPr lang="en-US" altLang="ja-JP" sz="1600" dirty="0"/>
          </a:p>
          <a:p>
            <a:pPr marL="252000" indent="-252000">
              <a:spcAft>
                <a:spcPts val="600"/>
              </a:spcAft>
            </a:pPr>
            <a:r>
              <a:rPr lang="en-US" altLang="ja-JP" sz="1050" dirty="0"/>
              <a:t>※</a:t>
            </a:r>
            <a:r>
              <a:rPr lang="ja-JP" altLang="en-US" sz="1050" dirty="0"/>
              <a:t>リニューアル前から登録されていた場合、特典画像･文言共に既に登録された状態になっています。</a:t>
            </a:r>
            <a:endParaRPr lang="en-US" altLang="ja-JP" sz="1050" dirty="0"/>
          </a:p>
          <a:p>
            <a:pPr marL="252000" indent="-252000">
              <a:spcAft>
                <a:spcPts val="600"/>
              </a:spcAft>
              <a:buFont typeface="+mj-ea"/>
              <a:buAutoNum type="circleNumDbPlain" startAt="3"/>
            </a:pPr>
            <a:r>
              <a:rPr lang="en-US" altLang="ja-JP" sz="1600" dirty="0"/>
              <a:t>[</a:t>
            </a:r>
            <a:r>
              <a:rPr lang="ja-JP" altLang="en-US" sz="1600" dirty="0"/>
              <a:t>店舗型特典表示</a:t>
            </a:r>
            <a:r>
              <a:rPr lang="en-US" altLang="ja-JP" sz="1600" dirty="0"/>
              <a:t>]</a:t>
            </a:r>
            <a:r>
              <a:rPr lang="ja-JP" altLang="en-US" sz="1600" dirty="0"/>
              <a:t>の</a:t>
            </a:r>
            <a:r>
              <a:rPr lang="en-US" altLang="ja-JP" sz="1600" dirty="0"/>
              <a:t>[</a:t>
            </a:r>
            <a:r>
              <a:rPr lang="ja-JP" altLang="en-US" sz="1600" b="1" dirty="0"/>
              <a:t>公開</a:t>
            </a:r>
            <a:r>
              <a:rPr lang="en-US" altLang="ja-JP" sz="1600" dirty="0"/>
              <a:t>]</a:t>
            </a:r>
            <a:r>
              <a:rPr lang="ja-JP" altLang="en-US" sz="1600" dirty="0"/>
              <a:t>を選択</a:t>
            </a:r>
            <a:r>
              <a:rPr lang="ja-JP" altLang="en-US" sz="1600" dirty="0" err="1"/>
              <a:t>ます</a:t>
            </a:r>
            <a:r>
              <a:rPr lang="en-US" altLang="ja-JP" sz="1050" dirty="0">
                <a:solidFill>
                  <a:srgbClr val="C00000"/>
                </a:solidFill>
              </a:rPr>
              <a:t>※</a:t>
            </a:r>
            <a:r>
              <a:rPr lang="ja-JP" altLang="en-US" sz="1050" dirty="0">
                <a:solidFill>
                  <a:srgbClr val="C00000"/>
                </a:solidFill>
              </a:rPr>
              <a:t>公開しない場合は</a:t>
            </a:r>
            <a:r>
              <a:rPr lang="en-US" altLang="ja-JP" sz="1050" dirty="0">
                <a:solidFill>
                  <a:srgbClr val="C00000"/>
                </a:solidFill>
              </a:rPr>
              <a:t>[</a:t>
            </a:r>
            <a:r>
              <a:rPr lang="ja-JP" altLang="en-US" sz="1050" dirty="0">
                <a:solidFill>
                  <a:srgbClr val="C00000"/>
                </a:solidFill>
              </a:rPr>
              <a:t>非公開</a:t>
            </a:r>
            <a:r>
              <a:rPr lang="en-US" altLang="ja-JP" sz="1050" dirty="0">
                <a:solidFill>
                  <a:srgbClr val="C00000"/>
                </a:solidFill>
              </a:rPr>
              <a:t>]</a:t>
            </a:r>
            <a:r>
              <a:rPr lang="ja-JP" altLang="en-US" sz="1050" dirty="0">
                <a:solidFill>
                  <a:srgbClr val="C00000"/>
                </a:solidFill>
              </a:rPr>
              <a:t>を選択してください</a:t>
            </a:r>
            <a:endParaRPr lang="en-US" altLang="ja-JP" sz="105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372087" y="6567155"/>
            <a:ext cx="17235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000" dirty="0">
                <a:solidFill>
                  <a:srgbClr val="C00000"/>
                </a:solidFill>
              </a:rPr>
              <a:t>※</a:t>
            </a:r>
            <a:r>
              <a:rPr kumimoji="1" lang="ja-JP" altLang="en-US" sz="1000" dirty="0">
                <a:solidFill>
                  <a:srgbClr val="C00000"/>
                </a:solidFill>
              </a:rPr>
              <a:t>画像は全てイメージです</a:t>
            </a:r>
            <a:endParaRPr kumimoji="1" lang="en-US" altLang="ja-JP" sz="1000" dirty="0">
              <a:solidFill>
                <a:srgbClr val="C00000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945803" y="4949035"/>
            <a:ext cx="949797" cy="226188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945804" y="5398301"/>
            <a:ext cx="4155555" cy="499798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715344" y="4702814"/>
            <a:ext cx="205184" cy="24622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04934" y="5602167"/>
            <a:ext cx="205184" cy="24622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</a:rPr>
              <a:t>②</a:t>
            </a:r>
          </a:p>
        </p:txBody>
      </p:sp>
      <p:cxnSp>
        <p:nvCxnSpPr>
          <p:cNvPr id="7" name="コネクタ: カギ線 6"/>
          <p:cNvCxnSpPr/>
          <p:nvPr/>
        </p:nvCxnSpPr>
        <p:spPr>
          <a:xfrm flipV="1">
            <a:off x="5940152" y="2924944"/>
            <a:ext cx="1423403" cy="792088"/>
          </a:xfrm>
          <a:prstGeom prst="bentConnector3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/>
          <p:cNvSpPr/>
          <p:nvPr/>
        </p:nvSpPr>
        <p:spPr>
          <a:xfrm>
            <a:off x="7330727" y="2624248"/>
            <a:ext cx="1460847" cy="66187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7330727" y="3281474"/>
            <a:ext cx="1460847" cy="504832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6" name="コネクタ: カギ線 25"/>
          <p:cNvCxnSpPr>
            <a:cxnSpLocks/>
            <a:stCxn id="19" idx="3"/>
            <a:endCxn id="24" idx="1"/>
          </p:cNvCxnSpPr>
          <p:nvPr/>
        </p:nvCxnSpPr>
        <p:spPr>
          <a:xfrm flipV="1">
            <a:off x="6101359" y="3533890"/>
            <a:ext cx="1229368" cy="211431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正方形/長方形 50"/>
          <p:cNvSpPr/>
          <p:nvPr/>
        </p:nvSpPr>
        <p:spPr>
          <a:xfrm>
            <a:off x="1922798" y="6100249"/>
            <a:ext cx="921010" cy="276225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752200" y="6130253"/>
            <a:ext cx="205184" cy="24622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3474323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グループ化 25"/>
          <p:cNvGrpSpPr>
            <a:grpSpLocks noChangeAspect="1"/>
          </p:cNvGrpSpPr>
          <p:nvPr/>
        </p:nvGrpSpPr>
        <p:grpSpPr>
          <a:xfrm>
            <a:off x="7310831" y="2412491"/>
            <a:ext cx="1504800" cy="4085391"/>
            <a:chOff x="526255" y="1053305"/>
            <a:chExt cx="1828800" cy="4965021"/>
          </a:xfrm>
        </p:grpSpPr>
        <p:pic>
          <p:nvPicPr>
            <p:cNvPr id="27" name="図 26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6255" y="1053305"/>
              <a:ext cx="1828800" cy="496502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28" name="図 2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9256" y="1347787"/>
              <a:ext cx="1702800" cy="735610"/>
            </a:xfrm>
            <a:prstGeom prst="rect">
              <a:avLst/>
            </a:prstGeom>
          </p:spPr>
        </p:pic>
      </p:grpSp>
      <p:pic>
        <p:nvPicPr>
          <p:cNvPr id="40" name="図 3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646" y="2676288"/>
            <a:ext cx="6595200" cy="38215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店舗型特典登録方法②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3875" y="836613"/>
            <a:ext cx="809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「在籍女性の</a:t>
            </a:r>
            <a:r>
              <a:rPr kumimoji="1" lang="en-US" altLang="ja-JP" b="1" dirty="0"/>
              <a:t>1</a:t>
            </a:r>
            <a:r>
              <a:rPr kumimoji="1" lang="ja-JP" altLang="en-US" b="1" dirty="0"/>
              <a:t>日をご紹介」を登録する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3874" y="1205945"/>
            <a:ext cx="8094663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252000" indent="-252000">
              <a:spcAft>
                <a:spcPts val="600"/>
              </a:spcAft>
              <a:buFont typeface="+mj-ea"/>
              <a:buAutoNum type="circleNumDbPlain" startAt="3"/>
              <a:defRPr sz="1400"/>
            </a:lvl1pPr>
          </a:lstStyle>
          <a:p>
            <a:pPr>
              <a:buFont typeface="+mj-ea"/>
              <a:buAutoNum type="circleNumDbPlain" startAt="4"/>
            </a:pPr>
            <a:r>
              <a:rPr lang="en-US" altLang="ja-JP" sz="1600" dirty="0"/>
              <a:t>[</a:t>
            </a:r>
            <a:r>
              <a:rPr lang="ja-JP" altLang="en-US" sz="1600" b="1" dirty="0"/>
              <a:t>名前</a:t>
            </a:r>
            <a:r>
              <a:rPr lang="en-US" altLang="ja-JP" sz="1600" dirty="0"/>
              <a:t>]</a:t>
            </a:r>
            <a:r>
              <a:rPr lang="ja-JP" altLang="en-US" sz="1600" dirty="0"/>
              <a:t>に女の子名を入力します。</a:t>
            </a:r>
            <a:endParaRPr lang="en-US" altLang="ja-JP" sz="1600" dirty="0"/>
          </a:p>
          <a:p>
            <a:pPr>
              <a:buFont typeface="+mj-ea"/>
              <a:buAutoNum type="circleNumDbPlain" startAt="4"/>
            </a:pPr>
            <a:r>
              <a:rPr lang="en-US" altLang="ja-JP" sz="1600" dirty="0"/>
              <a:t>[</a:t>
            </a:r>
            <a:r>
              <a:rPr lang="ja-JP" altLang="en-US" sz="1600" b="1" dirty="0"/>
              <a:t>年齢</a:t>
            </a:r>
            <a:r>
              <a:rPr lang="en-US" altLang="ja-JP" sz="1600" b="1" dirty="0"/>
              <a:t>/</a:t>
            </a:r>
            <a:r>
              <a:rPr lang="ja-JP" altLang="en-US" sz="1600" b="1" dirty="0"/>
              <a:t>職業</a:t>
            </a:r>
            <a:r>
              <a:rPr lang="en-US" altLang="ja-JP" sz="1600" dirty="0"/>
              <a:t>]</a:t>
            </a:r>
            <a:r>
              <a:rPr lang="ja-JP" altLang="en-US" sz="1600" dirty="0"/>
              <a:t>を入力します。</a:t>
            </a:r>
            <a:endParaRPr lang="en-US" altLang="ja-JP" sz="1600" dirty="0"/>
          </a:p>
          <a:p>
            <a:pPr>
              <a:buFont typeface="+mj-ea"/>
              <a:buAutoNum type="circleNumDbPlain" startAt="4"/>
            </a:pPr>
            <a:r>
              <a:rPr lang="en-US" altLang="ja-JP" sz="1600" dirty="0"/>
              <a:t>[</a:t>
            </a:r>
            <a:r>
              <a:rPr lang="ja-JP" altLang="en-US" sz="1600" dirty="0"/>
              <a:t>スケジュール</a:t>
            </a:r>
            <a:r>
              <a:rPr lang="en-US" altLang="ja-JP" sz="1600" dirty="0"/>
              <a:t>]</a:t>
            </a:r>
            <a:r>
              <a:rPr lang="ja-JP" altLang="en-US" sz="1600" dirty="0"/>
              <a:t>に</a:t>
            </a:r>
            <a:r>
              <a:rPr lang="en-US" altLang="ja-JP" sz="1600" dirty="0"/>
              <a:t>[</a:t>
            </a:r>
            <a:r>
              <a:rPr lang="ja-JP" altLang="en-US" sz="1600" b="1" dirty="0"/>
              <a:t>開始時間</a:t>
            </a:r>
            <a:r>
              <a:rPr lang="en-US" altLang="ja-JP" sz="1600" dirty="0"/>
              <a:t>]</a:t>
            </a:r>
            <a:r>
              <a:rPr lang="ja-JP" altLang="en-US" sz="1600" dirty="0"/>
              <a:t>～</a:t>
            </a:r>
            <a:r>
              <a:rPr lang="en-US" altLang="ja-JP" sz="1600" dirty="0"/>
              <a:t>[</a:t>
            </a:r>
            <a:r>
              <a:rPr lang="ja-JP" altLang="en-US" sz="1600" b="1" dirty="0"/>
              <a:t>終了時間</a:t>
            </a:r>
            <a:r>
              <a:rPr lang="en-US" altLang="ja-JP" sz="1600" dirty="0"/>
              <a:t>]</a:t>
            </a:r>
            <a:r>
              <a:rPr lang="ja-JP" altLang="en-US" sz="1600" dirty="0"/>
              <a:t>を入力します。</a:t>
            </a:r>
            <a:endParaRPr lang="en-US" altLang="ja-JP" sz="1600" dirty="0"/>
          </a:p>
          <a:p>
            <a:pPr>
              <a:buFont typeface="+mj-ea"/>
              <a:buAutoNum type="circleNumDbPlain" startAt="4"/>
            </a:pPr>
            <a:r>
              <a:rPr lang="en-US" altLang="ja-JP" sz="1600" dirty="0"/>
              <a:t>[</a:t>
            </a:r>
            <a:r>
              <a:rPr lang="ja-JP" altLang="en-US" sz="1600" b="1" dirty="0"/>
              <a:t>内容</a:t>
            </a:r>
            <a:r>
              <a:rPr lang="en-US" altLang="ja-JP" sz="1600" dirty="0"/>
              <a:t>]</a:t>
            </a:r>
            <a:r>
              <a:rPr lang="ja-JP" altLang="en-US" sz="1600" dirty="0"/>
              <a:t>を入力します。</a:t>
            </a:r>
            <a:endParaRPr lang="en-US" altLang="ja-JP" sz="1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372087" y="6567155"/>
            <a:ext cx="17235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000" dirty="0">
                <a:solidFill>
                  <a:srgbClr val="C00000"/>
                </a:solidFill>
              </a:rPr>
              <a:t>※</a:t>
            </a:r>
            <a:r>
              <a:rPr kumimoji="1" lang="ja-JP" altLang="en-US" sz="1000" dirty="0">
                <a:solidFill>
                  <a:srgbClr val="C00000"/>
                </a:solidFill>
              </a:rPr>
              <a:t>画像は全てイメージです</a:t>
            </a:r>
            <a:endParaRPr kumimoji="1" lang="en-US" altLang="ja-JP" sz="1000" dirty="0">
              <a:solidFill>
                <a:srgbClr val="C00000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7381875" y="3966034"/>
            <a:ext cx="1362075" cy="104238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1945803" y="4216429"/>
            <a:ext cx="1064097" cy="317471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1945804" y="3158835"/>
            <a:ext cx="4855046" cy="308265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22488" y="3266497"/>
            <a:ext cx="205184" cy="24622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822488" y="3797643"/>
            <a:ext cx="205184" cy="24622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</a:rPr>
              <a:t>⑤</a:t>
            </a:r>
          </a:p>
        </p:txBody>
      </p:sp>
      <p:sp>
        <p:nvSpPr>
          <p:cNvPr id="42" name="正方形/長方形 41"/>
          <p:cNvSpPr/>
          <p:nvPr/>
        </p:nvSpPr>
        <p:spPr>
          <a:xfrm>
            <a:off x="1945804" y="3676649"/>
            <a:ext cx="4855046" cy="323851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596227" y="4241005"/>
            <a:ext cx="229876" cy="24622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</a:rPr>
              <a:t>⑥</a:t>
            </a:r>
          </a:p>
        </p:txBody>
      </p:sp>
      <p:cxnSp>
        <p:nvCxnSpPr>
          <p:cNvPr id="51" name="コネクタ: カギ線 50"/>
          <p:cNvCxnSpPr>
            <a:stCxn id="42" idx="3"/>
          </p:cNvCxnSpPr>
          <p:nvPr/>
        </p:nvCxnSpPr>
        <p:spPr>
          <a:xfrm>
            <a:off x="6800850" y="3838575"/>
            <a:ext cx="614363" cy="328613"/>
          </a:xfrm>
          <a:prstGeom prst="bentConnector3">
            <a:avLst>
              <a:gd name="adj1" fmla="val 40874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正方形/長方形 43"/>
          <p:cNvSpPr/>
          <p:nvPr/>
        </p:nvSpPr>
        <p:spPr>
          <a:xfrm>
            <a:off x="693490" y="4152899"/>
            <a:ext cx="6254774" cy="121920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3326928" y="4216429"/>
            <a:ext cx="1064097" cy="317471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1945803" y="4642814"/>
            <a:ext cx="4138365" cy="510211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596227" y="4762499"/>
            <a:ext cx="229876" cy="24622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</a:rPr>
              <a:t>⑦</a:t>
            </a:r>
          </a:p>
        </p:txBody>
      </p:sp>
      <p:cxnSp>
        <p:nvCxnSpPr>
          <p:cNvPr id="21" name="直線コネクタ 20"/>
          <p:cNvCxnSpPr/>
          <p:nvPr/>
        </p:nvCxnSpPr>
        <p:spPr>
          <a:xfrm flipH="1">
            <a:off x="7164288" y="4050506"/>
            <a:ext cx="255687" cy="0"/>
          </a:xfrm>
          <a:prstGeom prst="line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V="1">
            <a:off x="7164288" y="3312968"/>
            <a:ext cx="0" cy="73089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 flipH="1">
            <a:off x="6800850" y="3312967"/>
            <a:ext cx="363438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コネクタ: カギ線 64"/>
          <p:cNvCxnSpPr>
            <a:stCxn id="44" idx="3"/>
            <a:endCxn id="25" idx="1"/>
          </p:cNvCxnSpPr>
          <p:nvPr/>
        </p:nvCxnSpPr>
        <p:spPr>
          <a:xfrm flipV="1">
            <a:off x="6948264" y="4487226"/>
            <a:ext cx="433611" cy="275274"/>
          </a:xfrm>
          <a:prstGeom prst="bentConnector3">
            <a:avLst>
              <a:gd name="adj1" fmla="val 56390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648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0831" y="2412491"/>
            <a:ext cx="1504800" cy="408539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646" y="2676288"/>
            <a:ext cx="6595200" cy="38215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店舗型特典登録方法③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3875" y="836613"/>
            <a:ext cx="809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「当店の店舗型メリット」を登録する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3874" y="1205945"/>
            <a:ext cx="8094663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252000" indent="-252000">
              <a:spcAft>
                <a:spcPts val="600"/>
              </a:spcAft>
              <a:buFont typeface="+mj-ea"/>
              <a:buAutoNum type="circleNumDbPlain" startAt="3"/>
              <a:defRPr sz="1600"/>
            </a:lvl1pPr>
          </a:lstStyle>
          <a:p>
            <a:pPr>
              <a:buFont typeface="+mj-ea"/>
              <a:buAutoNum type="circleNumDbPlain" startAt="8"/>
            </a:pPr>
            <a:r>
              <a:rPr lang="en-US" altLang="ja-JP" dirty="0"/>
              <a:t>[</a:t>
            </a:r>
            <a:r>
              <a:rPr lang="ja-JP" altLang="en-US" b="1" dirty="0"/>
              <a:t>タイトル</a:t>
            </a:r>
            <a:r>
              <a:rPr lang="en-US" altLang="ja-JP" dirty="0"/>
              <a:t>]</a:t>
            </a:r>
            <a:r>
              <a:rPr lang="ja-JP" altLang="en-US" dirty="0"/>
              <a:t>を入力します。</a:t>
            </a:r>
            <a:endParaRPr lang="en-US" altLang="ja-JP" dirty="0"/>
          </a:p>
          <a:p>
            <a:pPr>
              <a:buFont typeface="+mj-ea"/>
              <a:buAutoNum type="circleNumDbPlain" startAt="8"/>
            </a:pPr>
            <a:r>
              <a:rPr lang="en-US" altLang="ja-JP" dirty="0"/>
              <a:t>[</a:t>
            </a:r>
            <a:r>
              <a:rPr lang="ja-JP" altLang="en-US" b="1" dirty="0"/>
              <a:t>本文</a:t>
            </a:r>
            <a:r>
              <a:rPr lang="en-US" altLang="ja-JP" dirty="0"/>
              <a:t>]</a:t>
            </a:r>
            <a:r>
              <a:rPr lang="ja-JP" altLang="en-US" dirty="0"/>
              <a:t>を入力します</a:t>
            </a:r>
            <a:endParaRPr lang="en-US" altLang="ja-JP" dirty="0"/>
          </a:p>
          <a:p>
            <a:pPr>
              <a:buFont typeface="+mj-ea"/>
              <a:buAutoNum type="circleNumDbPlain" startAt="8"/>
            </a:pPr>
            <a:r>
              <a:rPr lang="en-US" altLang="ja-JP" dirty="0"/>
              <a:t>[</a:t>
            </a:r>
            <a:r>
              <a:rPr lang="ja-JP" altLang="en-US" b="1" dirty="0"/>
              <a:t>画像</a:t>
            </a:r>
            <a:r>
              <a:rPr lang="en-US" altLang="ja-JP" dirty="0"/>
              <a:t>]</a:t>
            </a:r>
            <a:r>
              <a:rPr lang="ja-JP" altLang="en-US" dirty="0" err="1"/>
              <a:t>を登</a:t>
            </a:r>
            <a:r>
              <a:rPr lang="ja-JP" altLang="en-US" dirty="0"/>
              <a:t>録します。</a:t>
            </a:r>
            <a:endParaRPr lang="en-US" altLang="ja-JP" dirty="0"/>
          </a:p>
          <a:p>
            <a:pPr>
              <a:buFont typeface="+mj-ea"/>
              <a:buAutoNum type="circleNumDbPlain" startAt="8"/>
            </a:pPr>
            <a:r>
              <a:rPr lang="ja-JP" altLang="en-US" dirty="0"/>
              <a:t>入力が完了したら最下部の</a:t>
            </a:r>
            <a:r>
              <a:rPr lang="en-US" altLang="ja-JP" dirty="0"/>
              <a:t>[</a:t>
            </a:r>
            <a:r>
              <a:rPr lang="ja-JP" altLang="en-US" b="1" dirty="0"/>
              <a:t>変更する</a:t>
            </a:r>
            <a:r>
              <a:rPr lang="en-US" altLang="ja-JP" dirty="0"/>
              <a:t>]</a:t>
            </a:r>
            <a:r>
              <a:rPr lang="ja-JP" altLang="en-US" dirty="0"/>
              <a:t>を押して登録完了です。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372087" y="6567155"/>
            <a:ext cx="17235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000" dirty="0">
                <a:solidFill>
                  <a:srgbClr val="C00000"/>
                </a:solidFill>
              </a:rPr>
              <a:t>※</a:t>
            </a:r>
            <a:r>
              <a:rPr kumimoji="1" lang="ja-JP" altLang="en-US" sz="1000" dirty="0">
                <a:solidFill>
                  <a:srgbClr val="C00000"/>
                </a:solidFill>
              </a:rPr>
              <a:t>画像は全てイメージです</a:t>
            </a:r>
            <a:endParaRPr kumimoji="1" lang="en-US" altLang="ja-JP" sz="1000" dirty="0">
              <a:solidFill>
                <a:srgbClr val="C00000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7377546" y="3252523"/>
            <a:ext cx="1367210" cy="967052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1945804" y="2989570"/>
            <a:ext cx="4855046" cy="286873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822488" y="3104572"/>
            <a:ext cx="205184" cy="24622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</a:rPr>
              <a:t>⑧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822488" y="3735874"/>
            <a:ext cx="205184" cy="24622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</a:rPr>
              <a:t>⑨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1945804" y="3557921"/>
            <a:ext cx="4140671" cy="439350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1945803" y="4500673"/>
            <a:ext cx="949797" cy="280877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720541" y="4363611"/>
            <a:ext cx="205184" cy="24622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</a:rPr>
              <a:t>⑩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cxnSp>
        <p:nvCxnSpPr>
          <p:cNvPr id="6" name="コネクタ: カギ線 5"/>
          <p:cNvCxnSpPr>
            <a:cxnSpLocks/>
            <a:stCxn id="44" idx="3"/>
          </p:cNvCxnSpPr>
          <p:nvPr/>
        </p:nvCxnSpPr>
        <p:spPr>
          <a:xfrm>
            <a:off x="6800850" y="3133007"/>
            <a:ext cx="685800" cy="183267"/>
          </a:xfrm>
          <a:prstGeom prst="bentConnector3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6086475" y="3748103"/>
            <a:ext cx="1352550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コネクタ: カギ線 13"/>
          <p:cNvCxnSpPr>
            <a:stCxn id="52" idx="3"/>
            <a:endCxn id="25" idx="3"/>
          </p:cNvCxnSpPr>
          <p:nvPr/>
        </p:nvCxnSpPr>
        <p:spPr>
          <a:xfrm flipV="1">
            <a:off x="2895600" y="3736049"/>
            <a:ext cx="5849156" cy="905063"/>
          </a:xfrm>
          <a:prstGeom prst="bentConnector3">
            <a:avLst>
              <a:gd name="adj1" fmla="val 103908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192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1470025"/>
          </a:xfrm>
        </p:spPr>
        <p:txBody>
          <a:bodyPr/>
          <a:lstStyle/>
          <a:p>
            <a:r>
              <a:rPr kumimoji="1" lang="ja-JP" altLang="en-US" dirty="0"/>
              <a:t>人妻店特典の登録方法</a:t>
            </a:r>
          </a:p>
        </p:txBody>
      </p:sp>
    </p:spTree>
    <p:extLst>
      <p:ext uri="{BB962C8B-B14F-4D97-AF65-F5344CB8AC3E}">
        <p14:creationId xmlns:p14="http://schemas.microsoft.com/office/powerpoint/2010/main" val="3483716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874" y="2676288"/>
            <a:ext cx="6595200" cy="38215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11" name="グループ化 10"/>
          <p:cNvGrpSpPr>
            <a:grpSpLocks noChangeAspect="1"/>
          </p:cNvGrpSpPr>
          <p:nvPr/>
        </p:nvGrpSpPr>
        <p:grpSpPr>
          <a:xfrm>
            <a:off x="7310831" y="2412491"/>
            <a:ext cx="1504800" cy="4085391"/>
            <a:chOff x="526255" y="1053305"/>
            <a:chExt cx="1828800" cy="4965021"/>
          </a:xfrm>
        </p:grpSpPr>
        <p:pic>
          <p:nvPicPr>
            <p:cNvPr id="28" name="図 2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6255" y="1053305"/>
              <a:ext cx="1828800" cy="496502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29" name="図 2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9256" y="1347787"/>
              <a:ext cx="1702800" cy="735610"/>
            </a:xfrm>
            <a:prstGeom prst="rect">
              <a:avLst/>
            </a:prstGeom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人妻店特典</a:t>
            </a:r>
            <a:r>
              <a:rPr kumimoji="1" lang="ja-JP" altLang="en-US" dirty="0"/>
              <a:t>登録方法①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3875" y="836613"/>
            <a:ext cx="809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「人妻店</a:t>
            </a:r>
            <a:r>
              <a:rPr kumimoji="1" lang="ja-JP" altLang="en-US" b="1" dirty="0"/>
              <a:t>情報」を登録する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3874" y="1205945"/>
            <a:ext cx="8094663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spcAft>
                <a:spcPts val="600"/>
              </a:spcAft>
              <a:buFont typeface="+mj-ea"/>
              <a:buAutoNum type="circleNumDbPlain"/>
            </a:pPr>
            <a:r>
              <a:rPr lang="en-US" altLang="ja-JP" sz="1600" dirty="0"/>
              <a:t>[</a:t>
            </a:r>
            <a:r>
              <a:rPr lang="ja-JP" altLang="en-US" sz="1600" b="1" dirty="0"/>
              <a:t>人妻店特典画像</a:t>
            </a:r>
            <a:r>
              <a:rPr lang="en-US" altLang="ja-JP" sz="1600" dirty="0"/>
              <a:t>]</a:t>
            </a:r>
            <a:r>
              <a:rPr lang="ja-JP" altLang="en-US" sz="1600" dirty="0" err="1"/>
              <a:t>を登</a:t>
            </a:r>
            <a:r>
              <a:rPr lang="ja-JP" altLang="en-US" sz="1600" dirty="0"/>
              <a:t>録します。</a:t>
            </a:r>
            <a:endParaRPr lang="en-US" altLang="ja-JP" sz="1600" dirty="0"/>
          </a:p>
          <a:p>
            <a:pPr marL="252000" indent="-252000">
              <a:spcAft>
                <a:spcPts val="600"/>
              </a:spcAft>
              <a:buFont typeface="+mj-ea"/>
              <a:buAutoNum type="circleNumDbPlain"/>
            </a:pPr>
            <a:r>
              <a:rPr lang="en-US" altLang="ja-JP" sz="1600" dirty="0"/>
              <a:t>[</a:t>
            </a:r>
            <a:r>
              <a:rPr lang="ja-JP" altLang="en-US" sz="1600" b="1" dirty="0"/>
              <a:t>人妻店特典文言</a:t>
            </a:r>
            <a:r>
              <a:rPr lang="en-US" altLang="ja-JP" sz="1600" dirty="0"/>
              <a:t>]</a:t>
            </a:r>
            <a:r>
              <a:rPr lang="ja-JP" altLang="en-US" sz="1600" dirty="0"/>
              <a:t>を入力します。</a:t>
            </a:r>
            <a:endParaRPr lang="en-US" altLang="ja-JP" sz="1600" dirty="0"/>
          </a:p>
          <a:p>
            <a:pPr marL="252000" indent="-252000">
              <a:spcAft>
                <a:spcPts val="600"/>
              </a:spcAft>
            </a:pPr>
            <a:r>
              <a:rPr lang="en-US" altLang="ja-JP" sz="1050" dirty="0"/>
              <a:t>※</a:t>
            </a:r>
            <a:r>
              <a:rPr lang="ja-JP" altLang="en-US" sz="1050" dirty="0"/>
              <a:t>リニューアル前から登録されていた場合、特典画像･文言共に既に登録された状態になっています。</a:t>
            </a:r>
            <a:endParaRPr lang="en-US" altLang="ja-JP" sz="1050" dirty="0"/>
          </a:p>
          <a:p>
            <a:pPr marL="252000" indent="-252000">
              <a:spcAft>
                <a:spcPts val="600"/>
              </a:spcAft>
              <a:buFont typeface="+mj-ea"/>
              <a:buAutoNum type="circleNumDbPlain" startAt="3"/>
            </a:pPr>
            <a:r>
              <a:rPr lang="en-US" altLang="ja-JP" sz="1600" dirty="0"/>
              <a:t>[</a:t>
            </a:r>
            <a:r>
              <a:rPr lang="ja-JP" altLang="en-US" sz="1600" dirty="0"/>
              <a:t>人妻店特典表示</a:t>
            </a:r>
            <a:r>
              <a:rPr lang="en-US" altLang="ja-JP" sz="1600" dirty="0"/>
              <a:t>]</a:t>
            </a:r>
            <a:r>
              <a:rPr lang="ja-JP" altLang="en-US" sz="1600" dirty="0"/>
              <a:t>の</a:t>
            </a:r>
            <a:r>
              <a:rPr lang="en-US" altLang="ja-JP" sz="1600" dirty="0"/>
              <a:t>[</a:t>
            </a:r>
            <a:r>
              <a:rPr lang="ja-JP" altLang="en-US" sz="1600" b="1" dirty="0"/>
              <a:t>公開</a:t>
            </a:r>
            <a:r>
              <a:rPr lang="en-US" altLang="ja-JP" sz="1600" dirty="0"/>
              <a:t>]</a:t>
            </a:r>
            <a:r>
              <a:rPr lang="ja-JP" altLang="en-US" sz="1600" dirty="0"/>
              <a:t>を選択</a:t>
            </a:r>
            <a:r>
              <a:rPr lang="ja-JP" altLang="en-US" sz="1600" dirty="0" err="1"/>
              <a:t>ます</a:t>
            </a:r>
            <a:r>
              <a:rPr lang="en-US" altLang="ja-JP" sz="1050" dirty="0">
                <a:solidFill>
                  <a:srgbClr val="C00000"/>
                </a:solidFill>
              </a:rPr>
              <a:t>※</a:t>
            </a:r>
            <a:r>
              <a:rPr lang="ja-JP" altLang="en-US" sz="1050" dirty="0">
                <a:solidFill>
                  <a:srgbClr val="C00000"/>
                </a:solidFill>
              </a:rPr>
              <a:t>公開しない場合は</a:t>
            </a:r>
            <a:r>
              <a:rPr lang="en-US" altLang="ja-JP" sz="1050" dirty="0">
                <a:solidFill>
                  <a:srgbClr val="C00000"/>
                </a:solidFill>
              </a:rPr>
              <a:t>[</a:t>
            </a:r>
            <a:r>
              <a:rPr lang="ja-JP" altLang="en-US" sz="1050" dirty="0">
                <a:solidFill>
                  <a:srgbClr val="C00000"/>
                </a:solidFill>
              </a:rPr>
              <a:t>非公開</a:t>
            </a:r>
            <a:r>
              <a:rPr lang="en-US" altLang="ja-JP" sz="1050" dirty="0">
                <a:solidFill>
                  <a:srgbClr val="C00000"/>
                </a:solidFill>
              </a:rPr>
              <a:t>]</a:t>
            </a:r>
            <a:r>
              <a:rPr lang="ja-JP" altLang="en-US" sz="1050" dirty="0">
                <a:solidFill>
                  <a:srgbClr val="C00000"/>
                </a:solidFill>
              </a:rPr>
              <a:t>を選択してください</a:t>
            </a:r>
            <a:endParaRPr lang="en-US" altLang="ja-JP" sz="105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372087" y="6567155"/>
            <a:ext cx="17235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000" dirty="0">
                <a:solidFill>
                  <a:srgbClr val="C00000"/>
                </a:solidFill>
              </a:rPr>
              <a:t>※</a:t>
            </a:r>
            <a:r>
              <a:rPr kumimoji="1" lang="ja-JP" altLang="en-US" sz="1000" dirty="0">
                <a:solidFill>
                  <a:srgbClr val="C00000"/>
                </a:solidFill>
              </a:rPr>
              <a:t>画像は全てイメージです</a:t>
            </a:r>
            <a:endParaRPr kumimoji="1" lang="en-US" altLang="ja-JP" sz="1000" dirty="0">
              <a:solidFill>
                <a:srgbClr val="C00000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945803" y="4910248"/>
            <a:ext cx="949797" cy="280877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945804" y="5414203"/>
            <a:ext cx="4155555" cy="483896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715344" y="4702814"/>
            <a:ext cx="205184" cy="24622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04934" y="5602167"/>
            <a:ext cx="205184" cy="24622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</a:rPr>
              <a:t>②</a:t>
            </a:r>
          </a:p>
        </p:txBody>
      </p:sp>
      <p:cxnSp>
        <p:nvCxnSpPr>
          <p:cNvPr id="7" name="コネクタ: カギ線 6"/>
          <p:cNvCxnSpPr/>
          <p:nvPr/>
        </p:nvCxnSpPr>
        <p:spPr>
          <a:xfrm flipV="1">
            <a:off x="5940152" y="2924944"/>
            <a:ext cx="1423403" cy="792088"/>
          </a:xfrm>
          <a:prstGeom prst="bentConnector3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/>
          <p:cNvSpPr/>
          <p:nvPr/>
        </p:nvSpPr>
        <p:spPr>
          <a:xfrm>
            <a:off x="7330727" y="2624248"/>
            <a:ext cx="1460847" cy="66187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7330727" y="3281474"/>
            <a:ext cx="1460847" cy="504832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6" name="コネクタ: カギ線 25"/>
          <p:cNvCxnSpPr>
            <a:cxnSpLocks/>
            <a:stCxn id="19" idx="3"/>
            <a:endCxn id="24" idx="1"/>
          </p:cNvCxnSpPr>
          <p:nvPr/>
        </p:nvCxnSpPr>
        <p:spPr>
          <a:xfrm flipV="1">
            <a:off x="6101359" y="3533890"/>
            <a:ext cx="1229368" cy="2122261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正方形/長方形 50"/>
          <p:cNvSpPr/>
          <p:nvPr/>
        </p:nvSpPr>
        <p:spPr>
          <a:xfrm>
            <a:off x="1922798" y="6100249"/>
            <a:ext cx="921010" cy="276225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752200" y="6130253"/>
            <a:ext cx="205184" cy="24622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</a:rPr>
              <a:t>③</a:t>
            </a:r>
          </a:p>
        </p:txBody>
      </p:sp>
      <p:grpSp>
        <p:nvGrpSpPr>
          <p:cNvPr id="22" name="グループ化 21"/>
          <p:cNvGrpSpPr>
            <a:grpSpLocks noChangeAspect="1"/>
          </p:cNvGrpSpPr>
          <p:nvPr/>
        </p:nvGrpSpPr>
        <p:grpSpPr>
          <a:xfrm>
            <a:off x="7310831" y="2412491"/>
            <a:ext cx="1504800" cy="4085391"/>
            <a:chOff x="526256" y="1053306"/>
            <a:chExt cx="1828800" cy="4965021"/>
          </a:xfrm>
        </p:grpSpPr>
        <p:pic>
          <p:nvPicPr>
            <p:cNvPr id="25" name="図 24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6256" y="1053306"/>
              <a:ext cx="1828800" cy="496502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grpSp>
          <p:nvGrpSpPr>
            <p:cNvPr id="27" name="グループ化 26"/>
            <p:cNvGrpSpPr/>
            <p:nvPr/>
          </p:nvGrpSpPr>
          <p:grpSpPr>
            <a:xfrm>
              <a:off x="593179" y="3861618"/>
              <a:ext cx="1686547" cy="1654026"/>
              <a:chOff x="593179" y="3861618"/>
              <a:chExt cx="1686547" cy="1654026"/>
            </a:xfrm>
          </p:grpSpPr>
          <p:sp>
            <p:nvSpPr>
              <p:cNvPr id="31" name="正方形/長方形 30"/>
              <p:cNvSpPr/>
              <p:nvPr/>
            </p:nvSpPr>
            <p:spPr>
              <a:xfrm>
                <a:off x="673820" y="3861618"/>
                <a:ext cx="1553842" cy="1327919"/>
              </a:xfrm>
              <a:prstGeom prst="rect">
                <a:avLst/>
              </a:prstGeom>
              <a:solidFill>
                <a:srgbClr val="FBF9FF"/>
              </a:solidFill>
              <a:ln w="1905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kumimoji="1" lang="ja-JP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32" name="グループ化 31"/>
              <p:cNvGrpSpPr/>
              <p:nvPr/>
            </p:nvGrpSpPr>
            <p:grpSpPr>
              <a:xfrm>
                <a:off x="593179" y="3919337"/>
                <a:ext cx="1686547" cy="1596307"/>
                <a:chOff x="593179" y="3919337"/>
                <a:chExt cx="1686547" cy="1596307"/>
              </a:xfrm>
            </p:grpSpPr>
            <p:sp>
              <p:nvSpPr>
                <p:cNvPr id="33" name="正方形/長方形 32"/>
                <p:cNvSpPr>
                  <a:spLocks/>
                </p:cNvSpPr>
                <p:nvPr/>
              </p:nvSpPr>
              <p:spPr>
                <a:xfrm>
                  <a:off x="686520" y="3919337"/>
                  <a:ext cx="731984" cy="169267"/>
                </a:xfrm>
                <a:prstGeom prst="rect">
                  <a:avLst/>
                </a:prstGeom>
                <a:solidFill>
                  <a:srgbClr val="FAF3EA"/>
                </a:solidFill>
                <a:ln w="19050">
                  <a:solidFill>
                    <a:srgbClr val="F5E9DB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kumimoji="1" lang="en-US" altLang="ja-JP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20</a:t>
                  </a:r>
                  <a:r>
                    <a:rPr kumimoji="1" lang="ja-JP" altLang="en-US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代</a:t>
                  </a:r>
                </a:p>
              </p:txBody>
            </p:sp>
            <p:sp>
              <p:nvSpPr>
                <p:cNvPr id="34" name="正方形/長方形 33"/>
                <p:cNvSpPr>
                  <a:spLocks/>
                </p:cNvSpPr>
                <p:nvPr/>
              </p:nvSpPr>
              <p:spPr>
                <a:xfrm>
                  <a:off x="1462807" y="3919337"/>
                  <a:ext cx="731985" cy="169267"/>
                </a:xfrm>
                <a:prstGeom prst="rect">
                  <a:avLst/>
                </a:prstGeom>
                <a:solidFill>
                  <a:srgbClr val="FAF3EA"/>
                </a:solidFill>
                <a:ln w="19050">
                  <a:solidFill>
                    <a:srgbClr val="F5E9DB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30</a:t>
                  </a:r>
                  <a:r>
                    <a:rPr kumimoji="1" lang="ja-JP" altLang="en-US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代</a:t>
                  </a:r>
                </a:p>
              </p:txBody>
            </p:sp>
            <p:sp>
              <p:nvSpPr>
                <p:cNvPr id="35" name="正方形/長方形 34"/>
                <p:cNvSpPr>
                  <a:spLocks/>
                </p:cNvSpPr>
                <p:nvPr/>
              </p:nvSpPr>
              <p:spPr>
                <a:xfrm>
                  <a:off x="686520" y="4170508"/>
                  <a:ext cx="731984" cy="169267"/>
                </a:xfrm>
                <a:prstGeom prst="rect">
                  <a:avLst/>
                </a:prstGeom>
                <a:solidFill>
                  <a:srgbClr val="FAF3EA"/>
                </a:solidFill>
                <a:ln w="19050">
                  <a:solidFill>
                    <a:srgbClr val="F5E9DB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4</a:t>
                  </a:r>
                  <a:r>
                    <a:rPr kumimoji="1" lang="en-US" altLang="ja-JP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0</a:t>
                  </a:r>
                  <a:r>
                    <a:rPr kumimoji="1" lang="ja-JP" altLang="en-US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代</a:t>
                  </a:r>
                </a:p>
              </p:txBody>
            </p:sp>
            <p:sp>
              <p:nvSpPr>
                <p:cNvPr id="36" name="正方形/長方形 35"/>
                <p:cNvSpPr>
                  <a:spLocks/>
                </p:cNvSpPr>
                <p:nvPr/>
              </p:nvSpPr>
              <p:spPr>
                <a:xfrm>
                  <a:off x="1462807" y="4170508"/>
                  <a:ext cx="731984" cy="169267"/>
                </a:xfrm>
                <a:prstGeom prst="rect">
                  <a:avLst/>
                </a:prstGeom>
                <a:solidFill>
                  <a:srgbClr val="FAF3EA"/>
                </a:solidFill>
                <a:ln w="19050">
                  <a:solidFill>
                    <a:srgbClr val="F5E9DB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kumimoji="1" lang="en-US" altLang="ja-JP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50</a:t>
                  </a:r>
                  <a:r>
                    <a:rPr kumimoji="1" lang="ja-JP" altLang="en-US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代</a:t>
                  </a:r>
                </a:p>
              </p:txBody>
            </p:sp>
            <p:sp>
              <p:nvSpPr>
                <p:cNvPr id="37" name="正方形/長方形 36"/>
                <p:cNvSpPr>
                  <a:spLocks/>
                </p:cNvSpPr>
                <p:nvPr/>
              </p:nvSpPr>
              <p:spPr>
                <a:xfrm>
                  <a:off x="686520" y="4421678"/>
                  <a:ext cx="731984" cy="169267"/>
                </a:xfrm>
                <a:prstGeom prst="rect">
                  <a:avLst/>
                </a:prstGeom>
                <a:solidFill>
                  <a:srgbClr val="FAF3EA"/>
                </a:solidFill>
                <a:ln w="19050">
                  <a:solidFill>
                    <a:srgbClr val="F5E9DB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6</a:t>
                  </a:r>
                  <a:r>
                    <a:rPr kumimoji="1" lang="en-US" altLang="ja-JP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0</a:t>
                  </a:r>
                  <a:r>
                    <a:rPr kumimoji="1" lang="ja-JP" altLang="en-US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代</a:t>
                  </a:r>
                </a:p>
              </p:txBody>
            </p:sp>
            <p:sp>
              <p:nvSpPr>
                <p:cNvPr id="38" name="正方形/長方形 37"/>
                <p:cNvSpPr>
                  <a:spLocks/>
                </p:cNvSpPr>
                <p:nvPr/>
              </p:nvSpPr>
              <p:spPr>
                <a:xfrm>
                  <a:off x="1462807" y="4421678"/>
                  <a:ext cx="731984" cy="169267"/>
                </a:xfrm>
                <a:prstGeom prst="rect">
                  <a:avLst/>
                </a:prstGeom>
                <a:solidFill>
                  <a:srgbClr val="FAF3EA"/>
                </a:solidFill>
                <a:ln w="19050">
                  <a:solidFill>
                    <a:srgbClr val="F5E9DB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kumimoji="1" lang="ja-JP" altLang="en-US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ぽっちゃり</a:t>
                  </a:r>
                </a:p>
              </p:txBody>
            </p:sp>
            <p:sp>
              <p:nvSpPr>
                <p:cNvPr id="39" name="正方形/長方形 38"/>
                <p:cNvSpPr>
                  <a:spLocks/>
                </p:cNvSpPr>
                <p:nvPr/>
              </p:nvSpPr>
              <p:spPr>
                <a:xfrm>
                  <a:off x="686520" y="4672850"/>
                  <a:ext cx="731984" cy="169267"/>
                </a:xfrm>
                <a:prstGeom prst="rect">
                  <a:avLst/>
                </a:prstGeom>
                <a:solidFill>
                  <a:srgbClr val="FAF3EA"/>
                </a:solidFill>
                <a:ln w="19050">
                  <a:solidFill>
                    <a:srgbClr val="F5E9DB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kumimoji="1" lang="ja-JP" altLang="en-US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長身</a:t>
                  </a:r>
                  <a:r>
                    <a:rPr kumimoji="1" lang="en-US" altLang="ja-JP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(165cm</a:t>
                  </a:r>
                  <a:r>
                    <a:rPr kumimoji="1" lang="ja-JP" altLang="en-US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以上</a:t>
                  </a:r>
                  <a:r>
                    <a:rPr kumimoji="1" lang="en-US" altLang="ja-JP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)</a:t>
                  </a:r>
                  <a:endParaRPr kumimoji="1" lang="ja-JP" altLang="en-US" sz="500" dirty="0">
                    <a:solidFill>
                      <a:srgbClr val="B88B56"/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endParaRPr>
                </a:p>
              </p:txBody>
            </p:sp>
            <p:sp>
              <p:nvSpPr>
                <p:cNvPr id="40" name="正方形/長方形 39"/>
                <p:cNvSpPr>
                  <a:spLocks/>
                </p:cNvSpPr>
                <p:nvPr/>
              </p:nvSpPr>
              <p:spPr>
                <a:xfrm>
                  <a:off x="1462807" y="4672850"/>
                  <a:ext cx="731984" cy="169267"/>
                </a:xfrm>
                <a:prstGeom prst="rect">
                  <a:avLst/>
                </a:prstGeom>
                <a:solidFill>
                  <a:srgbClr val="FAF3EA"/>
                </a:solidFill>
                <a:ln w="19050">
                  <a:solidFill>
                    <a:srgbClr val="F5E9DB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ja-JP" altLang="en-US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小柄</a:t>
                  </a:r>
                  <a:r>
                    <a:rPr lang="en-US" altLang="ja-JP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(150cm</a:t>
                  </a:r>
                  <a:r>
                    <a:rPr lang="ja-JP" altLang="en-US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以下</a:t>
                  </a:r>
                  <a:r>
                    <a:rPr lang="en-US" altLang="ja-JP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)</a:t>
                  </a:r>
                  <a:endParaRPr lang="ja-JP" altLang="en-US" sz="500" dirty="0">
                    <a:solidFill>
                      <a:srgbClr val="B88B56"/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endParaRPr>
                </a:p>
              </p:txBody>
            </p:sp>
            <p:sp>
              <p:nvSpPr>
                <p:cNvPr id="41" name="正方形/長方形 40"/>
                <p:cNvSpPr>
                  <a:spLocks/>
                </p:cNvSpPr>
                <p:nvPr/>
              </p:nvSpPr>
              <p:spPr>
                <a:xfrm>
                  <a:off x="686520" y="4924021"/>
                  <a:ext cx="731984" cy="169267"/>
                </a:xfrm>
                <a:prstGeom prst="rect">
                  <a:avLst/>
                </a:prstGeom>
                <a:solidFill>
                  <a:srgbClr val="FAF3EA"/>
                </a:solidFill>
                <a:ln w="19050">
                  <a:solidFill>
                    <a:srgbClr val="F5E9DB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2</a:t>
                  </a:r>
                  <a:r>
                    <a:rPr lang="ja-JP" altLang="en-US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～</a:t>
                  </a:r>
                  <a:r>
                    <a:rPr lang="en-US" altLang="ja-JP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3</a:t>
                  </a:r>
                  <a:r>
                    <a:rPr lang="ja-JP" altLang="en-US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時間勤務</a:t>
                  </a:r>
                  <a:endParaRPr kumimoji="1" lang="ja-JP" altLang="en-US" sz="500" dirty="0">
                    <a:solidFill>
                      <a:srgbClr val="B88B56"/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endParaRPr>
                </a:p>
              </p:txBody>
            </p:sp>
            <p:sp>
              <p:nvSpPr>
                <p:cNvPr id="42" name="正方形/長方形 41"/>
                <p:cNvSpPr>
                  <a:spLocks/>
                </p:cNvSpPr>
                <p:nvPr/>
              </p:nvSpPr>
              <p:spPr>
                <a:xfrm>
                  <a:off x="1462807" y="4924021"/>
                  <a:ext cx="731984" cy="169267"/>
                </a:xfrm>
                <a:prstGeom prst="rect">
                  <a:avLst/>
                </a:prstGeom>
                <a:solidFill>
                  <a:srgbClr val="FAF3EA"/>
                </a:solidFill>
                <a:ln w="19050">
                  <a:solidFill>
                    <a:srgbClr val="F5E9DB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kumimoji="1" lang="ja-JP" altLang="en-US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週</a:t>
                  </a:r>
                  <a:r>
                    <a:rPr kumimoji="1" lang="en-US" altLang="ja-JP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1</a:t>
                  </a:r>
                  <a:r>
                    <a:rPr kumimoji="1" lang="ja-JP" altLang="en-US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日勤務</a:t>
                  </a:r>
                </a:p>
              </p:txBody>
            </p:sp>
            <p:pic>
              <p:nvPicPr>
                <p:cNvPr id="43" name="図 42"/>
                <p:cNvPicPr>
                  <a:picLocks noChangeAspect="1"/>
                </p:cNvPicPr>
                <p:nvPr/>
              </p:nvPicPr>
              <p:blipFill rotWithShape="1"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-11987" b="-2261"/>
                <a:stretch/>
              </p:blipFill>
              <p:spPr>
                <a:xfrm>
                  <a:off x="593179" y="5214930"/>
                  <a:ext cx="1686547" cy="300714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</p:grpSp>
        </p:grpSp>
        <p:pic>
          <p:nvPicPr>
            <p:cNvPr id="30" name="図 29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9256" y="1349043"/>
              <a:ext cx="1702800" cy="7356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7384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/>
          <p:cNvGrpSpPr>
            <a:grpSpLocks noChangeAspect="1"/>
          </p:cNvGrpSpPr>
          <p:nvPr/>
        </p:nvGrpSpPr>
        <p:grpSpPr>
          <a:xfrm>
            <a:off x="7310831" y="2412491"/>
            <a:ext cx="1504800" cy="4085391"/>
            <a:chOff x="526256" y="1053306"/>
            <a:chExt cx="1828800" cy="4965021"/>
          </a:xfrm>
        </p:grpSpPr>
        <p:pic>
          <p:nvPicPr>
            <p:cNvPr id="31" name="図 30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6256" y="1053306"/>
              <a:ext cx="1828800" cy="496502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grpSp>
          <p:nvGrpSpPr>
            <p:cNvPr id="32" name="グループ化 31"/>
            <p:cNvGrpSpPr/>
            <p:nvPr/>
          </p:nvGrpSpPr>
          <p:grpSpPr>
            <a:xfrm>
              <a:off x="593179" y="3861618"/>
              <a:ext cx="1686547" cy="1654026"/>
              <a:chOff x="593179" y="3861618"/>
              <a:chExt cx="1686547" cy="1654026"/>
            </a:xfrm>
          </p:grpSpPr>
          <p:sp>
            <p:nvSpPr>
              <p:cNvPr id="34" name="正方形/長方形 33"/>
              <p:cNvSpPr/>
              <p:nvPr/>
            </p:nvSpPr>
            <p:spPr>
              <a:xfrm>
                <a:off x="673820" y="3861618"/>
                <a:ext cx="1553842" cy="1327919"/>
              </a:xfrm>
              <a:prstGeom prst="rect">
                <a:avLst/>
              </a:prstGeom>
              <a:solidFill>
                <a:srgbClr val="FBF9FF"/>
              </a:solidFill>
              <a:ln w="1905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kumimoji="1" lang="ja-JP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35" name="グループ化 34"/>
              <p:cNvGrpSpPr/>
              <p:nvPr/>
            </p:nvGrpSpPr>
            <p:grpSpPr>
              <a:xfrm>
                <a:off x="593179" y="3919337"/>
                <a:ext cx="1686547" cy="1596307"/>
                <a:chOff x="593179" y="3919337"/>
                <a:chExt cx="1686547" cy="1596307"/>
              </a:xfrm>
            </p:grpSpPr>
            <p:sp>
              <p:nvSpPr>
                <p:cNvPr id="41" name="正方形/長方形 40"/>
                <p:cNvSpPr>
                  <a:spLocks/>
                </p:cNvSpPr>
                <p:nvPr/>
              </p:nvSpPr>
              <p:spPr>
                <a:xfrm>
                  <a:off x="686520" y="3919337"/>
                  <a:ext cx="731984" cy="169267"/>
                </a:xfrm>
                <a:prstGeom prst="rect">
                  <a:avLst/>
                </a:prstGeom>
                <a:solidFill>
                  <a:srgbClr val="FAF3EA"/>
                </a:solidFill>
                <a:ln w="19050">
                  <a:solidFill>
                    <a:srgbClr val="F5E9DB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kumimoji="1" lang="en-US" altLang="ja-JP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20</a:t>
                  </a:r>
                  <a:r>
                    <a:rPr kumimoji="1" lang="ja-JP" altLang="en-US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代</a:t>
                  </a:r>
                </a:p>
              </p:txBody>
            </p:sp>
            <p:sp>
              <p:nvSpPr>
                <p:cNvPr id="45" name="正方形/長方形 44"/>
                <p:cNvSpPr>
                  <a:spLocks/>
                </p:cNvSpPr>
                <p:nvPr/>
              </p:nvSpPr>
              <p:spPr>
                <a:xfrm>
                  <a:off x="1462807" y="3919337"/>
                  <a:ext cx="731985" cy="169267"/>
                </a:xfrm>
                <a:prstGeom prst="rect">
                  <a:avLst/>
                </a:prstGeom>
                <a:solidFill>
                  <a:srgbClr val="FAF3EA"/>
                </a:solidFill>
                <a:ln w="19050">
                  <a:solidFill>
                    <a:srgbClr val="F5E9DB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30</a:t>
                  </a:r>
                  <a:r>
                    <a:rPr kumimoji="1" lang="ja-JP" altLang="en-US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代</a:t>
                  </a:r>
                </a:p>
              </p:txBody>
            </p:sp>
            <p:sp>
              <p:nvSpPr>
                <p:cNvPr id="47" name="正方形/長方形 46"/>
                <p:cNvSpPr>
                  <a:spLocks/>
                </p:cNvSpPr>
                <p:nvPr/>
              </p:nvSpPr>
              <p:spPr>
                <a:xfrm>
                  <a:off x="686520" y="4170508"/>
                  <a:ext cx="731984" cy="169267"/>
                </a:xfrm>
                <a:prstGeom prst="rect">
                  <a:avLst/>
                </a:prstGeom>
                <a:solidFill>
                  <a:srgbClr val="FAF3EA"/>
                </a:solidFill>
                <a:ln w="19050">
                  <a:solidFill>
                    <a:srgbClr val="F5E9DB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4</a:t>
                  </a:r>
                  <a:r>
                    <a:rPr kumimoji="1" lang="en-US" altLang="ja-JP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0</a:t>
                  </a:r>
                  <a:r>
                    <a:rPr kumimoji="1" lang="ja-JP" altLang="en-US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代</a:t>
                  </a:r>
                </a:p>
              </p:txBody>
            </p:sp>
            <p:sp>
              <p:nvSpPr>
                <p:cNvPr id="48" name="正方形/長方形 47"/>
                <p:cNvSpPr>
                  <a:spLocks/>
                </p:cNvSpPr>
                <p:nvPr/>
              </p:nvSpPr>
              <p:spPr>
                <a:xfrm>
                  <a:off x="1462807" y="4170508"/>
                  <a:ext cx="731984" cy="169267"/>
                </a:xfrm>
                <a:prstGeom prst="rect">
                  <a:avLst/>
                </a:prstGeom>
                <a:solidFill>
                  <a:srgbClr val="FAF3EA"/>
                </a:solidFill>
                <a:ln w="19050">
                  <a:solidFill>
                    <a:srgbClr val="F5E9DB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kumimoji="1" lang="en-US" altLang="ja-JP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50</a:t>
                  </a:r>
                  <a:r>
                    <a:rPr kumimoji="1" lang="ja-JP" altLang="en-US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代</a:t>
                  </a:r>
                </a:p>
              </p:txBody>
            </p:sp>
            <p:sp>
              <p:nvSpPr>
                <p:cNvPr id="49" name="正方形/長方形 48"/>
                <p:cNvSpPr>
                  <a:spLocks/>
                </p:cNvSpPr>
                <p:nvPr/>
              </p:nvSpPr>
              <p:spPr>
                <a:xfrm>
                  <a:off x="686520" y="4421678"/>
                  <a:ext cx="731984" cy="169267"/>
                </a:xfrm>
                <a:prstGeom prst="rect">
                  <a:avLst/>
                </a:prstGeom>
                <a:solidFill>
                  <a:srgbClr val="FAF3EA"/>
                </a:solidFill>
                <a:ln w="19050">
                  <a:solidFill>
                    <a:srgbClr val="F5E9DB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6</a:t>
                  </a:r>
                  <a:r>
                    <a:rPr kumimoji="1" lang="en-US" altLang="ja-JP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0</a:t>
                  </a:r>
                  <a:r>
                    <a:rPr kumimoji="1" lang="ja-JP" altLang="en-US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代</a:t>
                  </a:r>
                </a:p>
              </p:txBody>
            </p:sp>
            <p:sp>
              <p:nvSpPr>
                <p:cNvPr id="53" name="正方形/長方形 52"/>
                <p:cNvSpPr>
                  <a:spLocks/>
                </p:cNvSpPr>
                <p:nvPr/>
              </p:nvSpPr>
              <p:spPr>
                <a:xfrm>
                  <a:off x="1462807" y="4421678"/>
                  <a:ext cx="731984" cy="169267"/>
                </a:xfrm>
                <a:prstGeom prst="rect">
                  <a:avLst/>
                </a:prstGeom>
                <a:solidFill>
                  <a:srgbClr val="FAF3EA"/>
                </a:solidFill>
                <a:ln w="19050">
                  <a:solidFill>
                    <a:srgbClr val="F5E9DB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kumimoji="1" lang="ja-JP" altLang="en-US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ぽっちゃり</a:t>
                  </a:r>
                </a:p>
              </p:txBody>
            </p:sp>
            <p:sp>
              <p:nvSpPr>
                <p:cNvPr id="54" name="正方形/長方形 53"/>
                <p:cNvSpPr>
                  <a:spLocks/>
                </p:cNvSpPr>
                <p:nvPr/>
              </p:nvSpPr>
              <p:spPr>
                <a:xfrm>
                  <a:off x="686520" y="4672850"/>
                  <a:ext cx="731984" cy="169267"/>
                </a:xfrm>
                <a:prstGeom prst="rect">
                  <a:avLst/>
                </a:prstGeom>
                <a:solidFill>
                  <a:srgbClr val="FAF3EA"/>
                </a:solidFill>
                <a:ln w="19050">
                  <a:solidFill>
                    <a:srgbClr val="F5E9DB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kumimoji="1" lang="ja-JP" altLang="en-US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長身</a:t>
                  </a:r>
                  <a:r>
                    <a:rPr kumimoji="1" lang="en-US" altLang="ja-JP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(165cm</a:t>
                  </a:r>
                  <a:r>
                    <a:rPr kumimoji="1" lang="ja-JP" altLang="en-US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以上</a:t>
                  </a:r>
                  <a:r>
                    <a:rPr kumimoji="1" lang="en-US" altLang="ja-JP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)</a:t>
                  </a:r>
                  <a:endParaRPr kumimoji="1" lang="ja-JP" altLang="en-US" sz="500" dirty="0">
                    <a:solidFill>
                      <a:srgbClr val="B88B56"/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endParaRPr>
                </a:p>
              </p:txBody>
            </p:sp>
            <p:sp>
              <p:nvSpPr>
                <p:cNvPr id="55" name="正方形/長方形 54"/>
                <p:cNvSpPr>
                  <a:spLocks/>
                </p:cNvSpPr>
                <p:nvPr/>
              </p:nvSpPr>
              <p:spPr>
                <a:xfrm>
                  <a:off x="1462807" y="4672850"/>
                  <a:ext cx="731984" cy="169267"/>
                </a:xfrm>
                <a:prstGeom prst="rect">
                  <a:avLst/>
                </a:prstGeom>
                <a:solidFill>
                  <a:srgbClr val="FAF3EA"/>
                </a:solidFill>
                <a:ln w="19050">
                  <a:solidFill>
                    <a:srgbClr val="F5E9DB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ja-JP" altLang="en-US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小柄</a:t>
                  </a:r>
                  <a:r>
                    <a:rPr lang="en-US" altLang="ja-JP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(150cm</a:t>
                  </a:r>
                  <a:r>
                    <a:rPr lang="ja-JP" altLang="en-US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以下</a:t>
                  </a:r>
                  <a:r>
                    <a:rPr lang="en-US" altLang="ja-JP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)</a:t>
                  </a:r>
                  <a:endParaRPr lang="ja-JP" altLang="en-US" sz="500" dirty="0">
                    <a:solidFill>
                      <a:srgbClr val="B88B56"/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endParaRPr>
                </a:p>
              </p:txBody>
            </p:sp>
            <p:sp>
              <p:nvSpPr>
                <p:cNvPr id="56" name="正方形/長方形 55"/>
                <p:cNvSpPr>
                  <a:spLocks/>
                </p:cNvSpPr>
                <p:nvPr/>
              </p:nvSpPr>
              <p:spPr>
                <a:xfrm>
                  <a:off x="686520" y="4924021"/>
                  <a:ext cx="731984" cy="169267"/>
                </a:xfrm>
                <a:prstGeom prst="rect">
                  <a:avLst/>
                </a:prstGeom>
                <a:solidFill>
                  <a:srgbClr val="FAF3EA"/>
                </a:solidFill>
                <a:ln w="19050">
                  <a:solidFill>
                    <a:srgbClr val="F5E9DB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2</a:t>
                  </a:r>
                  <a:r>
                    <a:rPr lang="ja-JP" altLang="en-US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～</a:t>
                  </a:r>
                  <a:r>
                    <a:rPr lang="en-US" altLang="ja-JP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3</a:t>
                  </a:r>
                  <a:r>
                    <a:rPr lang="ja-JP" altLang="en-US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時間勤務</a:t>
                  </a:r>
                  <a:endParaRPr kumimoji="1" lang="ja-JP" altLang="en-US" sz="500" dirty="0">
                    <a:solidFill>
                      <a:srgbClr val="B88B56"/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endParaRPr>
                </a:p>
              </p:txBody>
            </p:sp>
            <p:sp>
              <p:nvSpPr>
                <p:cNvPr id="57" name="正方形/長方形 56"/>
                <p:cNvSpPr>
                  <a:spLocks/>
                </p:cNvSpPr>
                <p:nvPr/>
              </p:nvSpPr>
              <p:spPr>
                <a:xfrm>
                  <a:off x="1462807" y="4924021"/>
                  <a:ext cx="731984" cy="169267"/>
                </a:xfrm>
                <a:prstGeom prst="rect">
                  <a:avLst/>
                </a:prstGeom>
                <a:solidFill>
                  <a:srgbClr val="FAF3EA"/>
                </a:solidFill>
                <a:ln w="19050">
                  <a:solidFill>
                    <a:srgbClr val="F5E9DB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kumimoji="1" lang="ja-JP" altLang="en-US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週</a:t>
                  </a:r>
                  <a:r>
                    <a:rPr kumimoji="1" lang="en-US" altLang="ja-JP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1</a:t>
                  </a:r>
                  <a:r>
                    <a:rPr kumimoji="1" lang="ja-JP" altLang="en-US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日勤務</a:t>
                  </a:r>
                </a:p>
              </p:txBody>
            </p:sp>
            <p:pic>
              <p:nvPicPr>
                <p:cNvPr id="58" name="図 57"/>
                <p:cNvPicPr>
                  <a:picLocks noChangeAspect="1"/>
                </p:cNvPicPr>
                <p:nvPr/>
              </p:nvPicPr>
              <p:blipFill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-11987" b="-2261"/>
                <a:stretch/>
              </p:blipFill>
              <p:spPr>
                <a:xfrm>
                  <a:off x="593179" y="5214930"/>
                  <a:ext cx="1686547" cy="300714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</p:grpSp>
        </p:grpSp>
        <p:pic>
          <p:nvPicPr>
            <p:cNvPr id="33" name="図 3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9256" y="1349043"/>
              <a:ext cx="1702800" cy="735610"/>
            </a:xfrm>
            <a:prstGeom prst="rect">
              <a:avLst/>
            </a:prstGeom>
          </p:spPr>
        </p:pic>
      </p:grpSp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874" y="2676288"/>
            <a:ext cx="6595200" cy="38215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人妻店特典登録方法②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3875" y="836613"/>
            <a:ext cx="809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「当店は</a:t>
            </a:r>
            <a:r>
              <a:rPr lang="ja-JP" altLang="en-US" b="1" dirty="0"/>
              <a:t>大人の女性を求めています</a:t>
            </a:r>
            <a:r>
              <a:rPr kumimoji="1" lang="ja-JP" altLang="en-US" b="1" dirty="0"/>
              <a:t>」を登録する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3874" y="1205945"/>
            <a:ext cx="809466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252000" indent="-252000">
              <a:spcAft>
                <a:spcPts val="600"/>
              </a:spcAft>
              <a:buFont typeface="+mj-ea"/>
              <a:buAutoNum type="circleNumDbPlain" startAt="3"/>
              <a:defRPr sz="1400"/>
            </a:lvl1pPr>
          </a:lstStyle>
          <a:p>
            <a:pPr>
              <a:buFont typeface="+mj-ea"/>
              <a:buAutoNum type="circleNumDbPlain" startAt="4"/>
            </a:pPr>
            <a:r>
              <a:rPr lang="en-US" altLang="ja-JP" sz="1600" dirty="0"/>
              <a:t>[</a:t>
            </a:r>
            <a:r>
              <a:rPr lang="ja-JP" altLang="en-US" sz="1600" dirty="0"/>
              <a:t>現在の在籍情報</a:t>
            </a:r>
            <a:r>
              <a:rPr lang="en-US" altLang="ja-JP" sz="1600" dirty="0"/>
              <a:t>]</a:t>
            </a:r>
            <a:r>
              <a:rPr lang="ja-JP" altLang="en-US" sz="1600" dirty="0"/>
              <a:t>に</a:t>
            </a:r>
            <a:r>
              <a:rPr lang="en-US" altLang="ja-JP" sz="1600" dirty="0"/>
              <a:t>[</a:t>
            </a:r>
            <a:r>
              <a:rPr lang="ja-JP" altLang="en-US" sz="1600" b="1" dirty="0"/>
              <a:t>各年代の在籍女性の人数</a:t>
            </a:r>
            <a:r>
              <a:rPr lang="en-US" altLang="ja-JP" sz="1600" dirty="0"/>
              <a:t>]</a:t>
            </a:r>
            <a:r>
              <a:rPr lang="ja-JP" altLang="en-US" sz="1600" dirty="0"/>
              <a:t>を入力します。</a:t>
            </a:r>
            <a:endParaRPr lang="en-US" altLang="ja-JP" sz="1600" dirty="0"/>
          </a:p>
          <a:p>
            <a:pPr>
              <a:buFont typeface="+mj-ea"/>
              <a:buAutoNum type="circleNumDbPlain" startAt="4"/>
            </a:pPr>
            <a:r>
              <a:rPr lang="en-US" altLang="ja-JP" sz="1600" dirty="0"/>
              <a:t>[</a:t>
            </a:r>
            <a:r>
              <a:rPr lang="ja-JP" altLang="en-US" sz="1600" dirty="0"/>
              <a:t>こんな女性も大歓迎</a:t>
            </a:r>
            <a:r>
              <a:rPr lang="en-US" altLang="ja-JP" sz="1600" dirty="0"/>
              <a:t>]</a:t>
            </a:r>
            <a:r>
              <a:rPr lang="ja-JP" altLang="en-US" sz="1600" dirty="0"/>
              <a:t>から</a:t>
            </a:r>
            <a:r>
              <a:rPr lang="en-US" altLang="ja-JP" sz="1600" dirty="0"/>
              <a:t>[</a:t>
            </a:r>
            <a:r>
              <a:rPr lang="ja-JP" altLang="en-US" sz="1600" b="1" dirty="0"/>
              <a:t>募集したい項目</a:t>
            </a:r>
            <a:r>
              <a:rPr lang="en-US" altLang="ja-JP" sz="1600" dirty="0"/>
              <a:t>]</a:t>
            </a:r>
            <a:r>
              <a:rPr lang="ja-JP" altLang="en-US" sz="1600" dirty="0"/>
              <a:t>を選択します。</a:t>
            </a:r>
            <a:endParaRPr lang="en-US" altLang="ja-JP" sz="1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372087" y="6567155"/>
            <a:ext cx="17235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000" dirty="0">
                <a:solidFill>
                  <a:srgbClr val="C00000"/>
                </a:solidFill>
              </a:rPr>
              <a:t>※</a:t>
            </a:r>
            <a:r>
              <a:rPr kumimoji="1" lang="ja-JP" altLang="en-US" sz="1000" dirty="0">
                <a:solidFill>
                  <a:srgbClr val="C00000"/>
                </a:solidFill>
              </a:rPr>
              <a:t>画像は全てイメージです</a:t>
            </a:r>
            <a:endParaRPr kumimoji="1" lang="en-US" altLang="ja-JP" sz="1000" dirty="0">
              <a:solidFill>
                <a:srgbClr val="C00000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7381875" y="3966034"/>
            <a:ext cx="1362075" cy="615491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1945804" y="3577343"/>
            <a:ext cx="4593541" cy="572093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50131" y="3740278"/>
            <a:ext cx="205184" cy="24622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50131" y="4286668"/>
            <a:ext cx="205184" cy="24622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</a:rPr>
              <a:t>⑤</a:t>
            </a:r>
          </a:p>
        </p:txBody>
      </p:sp>
      <p:sp>
        <p:nvSpPr>
          <p:cNvPr id="42" name="正方形/長方形 41"/>
          <p:cNvSpPr/>
          <p:nvPr/>
        </p:nvSpPr>
        <p:spPr>
          <a:xfrm>
            <a:off x="1945804" y="4233703"/>
            <a:ext cx="4593541" cy="352152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7381875" y="4581046"/>
            <a:ext cx="1362075" cy="1207025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6" name="コネクタ: カギ線 5"/>
          <p:cNvCxnSpPr>
            <a:stCxn id="37" idx="3"/>
            <a:endCxn id="25" idx="1"/>
          </p:cNvCxnSpPr>
          <p:nvPr/>
        </p:nvCxnSpPr>
        <p:spPr>
          <a:xfrm>
            <a:off x="6539345" y="3863390"/>
            <a:ext cx="842530" cy="410390"/>
          </a:xfrm>
          <a:prstGeom prst="bentConnector3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コネクタ: カギ線 7"/>
          <p:cNvCxnSpPr/>
          <p:nvPr/>
        </p:nvCxnSpPr>
        <p:spPr>
          <a:xfrm>
            <a:off x="6539345" y="4437112"/>
            <a:ext cx="842530" cy="746992"/>
          </a:xfrm>
          <a:prstGeom prst="bentConnector3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323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7310831" y="2412491"/>
            <a:ext cx="1504800" cy="4085391"/>
            <a:chOff x="7310831" y="2412491"/>
            <a:chExt cx="1504800" cy="4085391"/>
          </a:xfrm>
        </p:grpSpPr>
        <p:pic>
          <p:nvPicPr>
            <p:cNvPr id="30" name="図 29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10831" y="2412491"/>
              <a:ext cx="1504800" cy="408539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grpSp>
          <p:nvGrpSpPr>
            <p:cNvPr id="6" name="グループ化 5"/>
            <p:cNvGrpSpPr/>
            <p:nvPr/>
          </p:nvGrpSpPr>
          <p:grpSpPr>
            <a:xfrm>
              <a:off x="7370660" y="2412491"/>
              <a:ext cx="1387749" cy="1335942"/>
              <a:chOff x="7370660" y="2412491"/>
              <a:chExt cx="1387749" cy="1335942"/>
            </a:xfrm>
          </p:grpSpPr>
          <p:sp>
            <p:nvSpPr>
              <p:cNvPr id="61" name="正方形/長方形 60"/>
              <p:cNvSpPr>
                <a:spLocks/>
              </p:cNvSpPr>
              <p:nvPr/>
            </p:nvSpPr>
            <p:spPr>
              <a:xfrm>
                <a:off x="7429133" y="2412491"/>
                <a:ext cx="1278555" cy="1075980"/>
              </a:xfrm>
              <a:prstGeom prst="rect">
                <a:avLst/>
              </a:prstGeom>
              <a:solidFill>
                <a:srgbClr val="FBF9FF"/>
              </a:solidFill>
              <a:ln w="1905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62" name="グループ化 61"/>
              <p:cNvGrpSpPr/>
              <p:nvPr/>
            </p:nvGrpSpPr>
            <p:grpSpPr>
              <a:xfrm>
                <a:off x="7370660" y="2434936"/>
                <a:ext cx="1387749" cy="1313497"/>
                <a:chOff x="593179" y="3919337"/>
                <a:chExt cx="1686547" cy="1596307"/>
              </a:xfrm>
            </p:grpSpPr>
            <p:sp>
              <p:nvSpPr>
                <p:cNvPr id="63" name="正方形/長方形 62"/>
                <p:cNvSpPr>
                  <a:spLocks/>
                </p:cNvSpPr>
                <p:nvPr/>
              </p:nvSpPr>
              <p:spPr>
                <a:xfrm>
                  <a:off x="686520" y="3919337"/>
                  <a:ext cx="731984" cy="169267"/>
                </a:xfrm>
                <a:prstGeom prst="rect">
                  <a:avLst/>
                </a:prstGeom>
                <a:solidFill>
                  <a:srgbClr val="FAF3EA"/>
                </a:solidFill>
                <a:ln w="19050">
                  <a:solidFill>
                    <a:srgbClr val="F5E9DB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kumimoji="1" lang="en-US" altLang="ja-JP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20</a:t>
                  </a:r>
                  <a:r>
                    <a:rPr kumimoji="1" lang="ja-JP" altLang="en-US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代</a:t>
                  </a:r>
                </a:p>
              </p:txBody>
            </p:sp>
            <p:sp>
              <p:nvSpPr>
                <p:cNvPr id="64" name="正方形/長方形 63"/>
                <p:cNvSpPr>
                  <a:spLocks/>
                </p:cNvSpPr>
                <p:nvPr/>
              </p:nvSpPr>
              <p:spPr>
                <a:xfrm>
                  <a:off x="1462807" y="3919337"/>
                  <a:ext cx="731985" cy="169267"/>
                </a:xfrm>
                <a:prstGeom prst="rect">
                  <a:avLst/>
                </a:prstGeom>
                <a:solidFill>
                  <a:srgbClr val="FAF3EA"/>
                </a:solidFill>
                <a:ln w="19050">
                  <a:solidFill>
                    <a:srgbClr val="F5E9DB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30</a:t>
                  </a:r>
                  <a:r>
                    <a:rPr kumimoji="1" lang="ja-JP" altLang="en-US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代</a:t>
                  </a:r>
                </a:p>
              </p:txBody>
            </p:sp>
            <p:sp>
              <p:nvSpPr>
                <p:cNvPr id="66" name="正方形/長方形 65"/>
                <p:cNvSpPr>
                  <a:spLocks/>
                </p:cNvSpPr>
                <p:nvPr/>
              </p:nvSpPr>
              <p:spPr>
                <a:xfrm>
                  <a:off x="686520" y="4170508"/>
                  <a:ext cx="731984" cy="169267"/>
                </a:xfrm>
                <a:prstGeom prst="rect">
                  <a:avLst/>
                </a:prstGeom>
                <a:solidFill>
                  <a:srgbClr val="FAF3EA"/>
                </a:solidFill>
                <a:ln w="19050">
                  <a:solidFill>
                    <a:srgbClr val="F5E9DB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4</a:t>
                  </a:r>
                  <a:r>
                    <a:rPr kumimoji="1" lang="en-US" altLang="ja-JP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0</a:t>
                  </a:r>
                  <a:r>
                    <a:rPr kumimoji="1" lang="ja-JP" altLang="en-US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代</a:t>
                  </a:r>
                </a:p>
              </p:txBody>
            </p:sp>
            <p:sp>
              <p:nvSpPr>
                <p:cNvPr id="67" name="正方形/長方形 66"/>
                <p:cNvSpPr>
                  <a:spLocks/>
                </p:cNvSpPr>
                <p:nvPr/>
              </p:nvSpPr>
              <p:spPr>
                <a:xfrm>
                  <a:off x="1462807" y="4170508"/>
                  <a:ext cx="731984" cy="169267"/>
                </a:xfrm>
                <a:prstGeom prst="rect">
                  <a:avLst/>
                </a:prstGeom>
                <a:solidFill>
                  <a:srgbClr val="FAF3EA"/>
                </a:solidFill>
                <a:ln w="19050">
                  <a:solidFill>
                    <a:srgbClr val="F5E9DB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kumimoji="1" lang="en-US" altLang="ja-JP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50</a:t>
                  </a:r>
                  <a:r>
                    <a:rPr kumimoji="1" lang="ja-JP" altLang="en-US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代</a:t>
                  </a:r>
                </a:p>
              </p:txBody>
            </p:sp>
            <p:sp>
              <p:nvSpPr>
                <p:cNvPr id="68" name="正方形/長方形 67"/>
                <p:cNvSpPr>
                  <a:spLocks/>
                </p:cNvSpPr>
                <p:nvPr/>
              </p:nvSpPr>
              <p:spPr>
                <a:xfrm>
                  <a:off x="686520" y="4421678"/>
                  <a:ext cx="731984" cy="169267"/>
                </a:xfrm>
                <a:prstGeom prst="rect">
                  <a:avLst/>
                </a:prstGeom>
                <a:solidFill>
                  <a:srgbClr val="FAF3EA"/>
                </a:solidFill>
                <a:ln w="19050">
                  <a:solidFill>
                    <a:srgbClr val="F5E9DB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6</a:t>
                  </a:r>
                  <a:r>
                    <a:rPr kumimoji="1" lang="en-US" altLang="ja-JP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0</a:t>
                  </a:r>
                  <a:r>
                    <a:rPr kumimoji="1" lang="ja-JP" altLang="en-US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代</a:t>
                  </a:r>
                </a:p>
              </p:txBody>
            </p:sp>
            <p:sp>
              <p:nvSpPr>
                <p:cNvPr id="69" name="正方形/長方形 68"/>
                <p:cNvSpPr>
                  <a:spLocks/>
                </p:cNvSpPr>
                <p:nvPr/>
              </p:nvSpPr>
              <p:spPr>
                <a:xfrm>
                  <a:off x="1462807" y="4421678"/>
                  <a:ext cx="731984" cy="169267"/>
                </a:xfrm>
                <a:prstGeom prst="rect">
                  <a:avLst/>
                </a:prstGeom>
                <a:solidFill>
                  <a:srgbClr val="FAF3EA"/>
                </a:solidFill>
                <a:ln w="19050">
                  <a:solidFill>
                    <a:srgbClr val="F5E9DB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kumimoji="1" lang="ja-JP" altLang="en-US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ぽっちゃり</a:t>
                  </a:r>
                </a:p>
              </p:txBody>
            </p:sp>
            <p:sp>
              <p:nvSpPr>
                <p:cNvPr id="70" name="正方形/長方形 69"/>
                <p:cNvSpPr>
                  <a:spLocks/>
                </p:cNvSpPr>
                <p:nvPr/>
              </p:nvSpPr>
              <p:spPr>
                <a:xfrm>
                  <a:off x="686520" y="4672850"/>
                  <a:ext cx="731984" cy="169267"/>
                </a:xfrm>
                <a:prstGeom prst="rect">
                  <a:avLst/>
                </a:prstGeom>
                <a:solidFill>
                  <a:srgbClr val="FAF3EA"/>
                </a:solidFill>
                <a:ln w="19050">
                  <a:solidFill>
                    <a:srgbClr val="F5E9DB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kumimoji="1" lang="ja-JP" altLang="en-US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長身</a:t>
                  </a:r>
                  <a:r>
                    <a:rPr kumimoji="1" lang="en-US" altLang="ja-JP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(165cm</a:t>
                  </a:r>
                  <a:r>
                    <a:rPr kumimoji="1" lang="ja-JP" altLang="en-US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以上</a:t>
                  </a:r>
                  <a:r>
                    <a:rPr kumimoji="1" lang="en-US" altLang="ja-JP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)</a:t>
                  </a:r>
                  <a:endParaRPr kumimoji="1" lang="ja-JP" altLang="en-US" sz="500" dirty="0">
                    <a:solidFill>
                      <a:srgbClr val="B88B56"/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endParaRPr>
                </a:p>
              </p:txBody>
            </p:sp>
            <p:sp>
              <p:nvSpPr>
                <p:cNvPr id="71" name="正方形/長方形 70"/>
                <p:cNvSpPr>
                  <a:spLocks/>
                </p:cNvSpPr>
                <p:nvPr/>
              </p:nvSpPr>
              <p:spPr>
                <a:xfrm>
                  <a:off x="1462807" y="4672850"/>
                  <a:ext cx="731984" cy="169267"/>
                </a:xfrm>
                <a:prstGeom prst="rect">
                  <a:avLst/>
                </a:prstGeom>
                <a:solidFill>
                  <a:srgbClr val="FAF3EA"/>
                </a:solidFill>
                <a:ln w="19050">
                  <a:solidFill>
                    <a:srgbClr val="F5E9DB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ja-JP" altLang="en-US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小柄</a:t>
                  </a:r>
                  <a:r>
                    <a:rPr lang="en-US" altLang="ja-JP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(150cm</a:t>
                  </a:r>
                  <a:r>
                    <a:rPr lang="ja-JP" altLang="en-US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以下</a:t>
                  </a:r>
                  <a:r>
                    <a:rPr lang="en-US" altLang="ja-JP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)</a:t>
                  </a:r>
                  <a:endParaRPr lang="ja-JP" altLang="en-US" sz="500" dirty="0">
                    <a:solidFill>
                      <a:srgbClr val="B88B56"/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endParaRPr>
                </a:p>
              </p:txBody>
            </p:sp>
            <p:sp>
              <p:nvSpPr>
                <p:cNvPr id="72" name="正方形/長方形 71"/>
                <p:cNvSpPr>
                  <a:spLocks/>
                </p:cNvSpPr>
                <p:nvPr/>
              </p:nvSpPr>
              <p:spPr>
                <a:xfrm>
                  <a:off x="686520" y="4924021"/>
                  <a:ext cx="731984" cy="169267"/>
                </a:xfrm>
                <a:prstGeom prst="rect">
                  <a:avLst/>
                </a:prstGeom>
                <a:solidFill>
                  <a:srgbClr val="FAF3EA"/>
                </a:solidFill>
                <a:ln w="19050">
                  <a:solidFill>
                    <a:srgbClr val="F5E9DB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2</a:t>
                  </a:r>
                  <a:r>
                    <a:rPr lang="ja-JP" altLang="en-US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～</a:t>
                  </a:r>
                  <a:r>
                    <a:rPr lang="en-US" altLang="ja-JP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3</a:t>
                  </a:r>
                  <a:r>
                    <a:rPr lang="ja-JP" altLang="en-US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時間勤務</a:t>
                  </a:r>
                  <a:endParaRPr kumimoji="1" lang="ja-JP" altLang="en-US" sz="500" dirty="0">
                    <a:solidFill>
                      <a:srgbClr val="B88B56"/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endParaRPr>
                </a:p>
              </p:txBody>
            </p:sp>
            <p:sp>
              <p:nvSpPr>
                <p:cNvPr id="73" name="正方形/長方形 72"/>
                <p:cNvSpPr>
                  <a:spLocks/>
                </p:cNvSpPr>
                <p:nvPr/>
              </p:nvSpPr>
              <p:spPr>
                <a:xfrm>
                  <a:off x="1462807" y="4924021"/>
                  <a:ext cx="731984" cy="169267"/>
                </a:xfrm>
                <a:prstGeom prst="rect">
                  <a:avLst/>
                </a:prstGeom>
                <a:solidFill>
                  <a:srgbClr val="FAF3EA"/>
                </a:solidFill>
                <a:ln w="19050">
                  <a:solidFill>
                    <a:srgbClr val="F5E9DB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kumimoji="1" lang="ja-JP" altLang="en-US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週</a:t>
                  </a:r>
                  <a:r>
                    <a:rPr kumimoji="1" lang="en-US" altLang="ja-JP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1</a:t>
                  </a:r>
                  <a:r>
                    <a:rPr kumimoji="1" lang="ja-JP" altLang="en-US" sz="500" dirty="0">
                      <a:solidFill>
                        <a:srgbClr val="B88B56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日勤務</a:t>
                  </a:r>
                </a:p>
              </p:txBody>
            </p:sp>
            <p:pic>
              <p:nvPicPr>
                <p:cNvPr id="74" name="図 73"/>
                <p:cNvPicPr>
                  <a:picLocks noChangeAspect="1"/>
                </p:cNvPicPr>
                <p:nvPr/>
              </p:nvPicPr>
              <p:blipFill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-11987" b="-2261"/>
                <a:stretch/>
              </p:blipFill>
              <p:spPr>
                <a:xfrm>
                  <a:off x="593179" y="5214930"/>
                  <a:ext cx="1686547" cy="300714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</p:grpSp>
        </p:grpSp>
      </p:grpSp>
      <p:pic>
        <p:nvPicPr>
          <p:cNvPr id="58" name="図 5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874" y="2676288"/>
            <a:ext cx="6595200" cy="38215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人妻店特典登録方法③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3875" y="836613"/>
            <a:ext cx="809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「在籍女性の</a:t>
            </a:r>
            <a:r>
              <a:rPr kumimoji="1" lang="en-US" altLang="ja-JP" b="1" dirty="0"/>
              <a:t>1</a:t>
            </a:r>
            <a:r>
              <a:rPr kumimoji="1" lang="ja-JP" altLang="en-US" b="1" dirty="0"/>
              <a:t>日をご紹介」を登録する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3874" y="1205945"/>
            <a:ext cx="8094663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252000" indent="-252000">
              <a:spcAft>
                <a:spcPts val="600"/>
              </a:spcAft>
              <a:buFont typeface="+mj-ea"/>
              <a:buAutoNum type="circleNumDbPlain" startAt="3"/>
              <a:defRPr sz="1400"/>
            </a:lvl1pPr>
          </a:lstStyle>
          <a:p>
            <a:pPr marL="0" indent="0">
              <a:buNone/>
            </a:pPr>
            <a:r>
              <a:rPr lang="ja-JP" altLang="en-US" sz="1600" dirty="0">
                <a:latin typeface="Segoe UI 本文"/>
              </a:rPr>
              <a:t>⑥</a:t>
            </a:r>
            <a:r>
              <a:rPr lang="en-US" altLang="ja-JP" sz="1600" dirty="0"/>
              <a:t>[</a:t>
            </a:r>
            <a:r>
              <a:rPr lang="ja-JP" altLang="en-US" sz="1600" b="1" dirty="0"/>
              <a:t>名前</a:t>
            </a:r>
            <a:r>
              <a:rPr lang="en-US" altLang="ja-JP" sz="1600" dirty="0"/>
              <a:t>]</a:t>
            </a:r>
            <a:r>
              <a:rPr lang="ja-JP" altLang="en-US" sz="1600" dirty="0"/>
              <a:t>に女の子名を入力します。</a:t>
            </a:r>
            <a:endParaRPr lang="en-US" altLang="ja-JP" sz="1600" dirty="0"/>
          </a:p>
          <a:p>
            <a:pPr marL="0" indent="0">
              <a:buNone/>
            </a:pPr>
            <a:r>
              <a:rPr lang="ja-JP" altLang="en-US" sz="1600" dirty="0"/>
              <a:t>⑦</a:t>
            </a:r>
            <a:r>
              <a:rPr lang="en-US" altLang="ja-JP" sz="1600" dirty="0"/>
              <a:t>[</a:t>
            </a:r>
            <a:r>
              <a:rPr lang="ja-JP" altLang="en-US" sz="1600" b="1" dirty="0"/>
              <a:t>年齢</a:t>
            </a:r>
            <a:r>
              <a:rPr lang="en-US" altLang="ja-JP" sz="1600" b="1" dirty="0"/>
              <a:t>/</a:t>
            </a:r>
            <a:r>
              <a:rPr lang="ja-JP" altLang="en-US" sz="1600" b="1" dirty="0"/>
              <a:t>職業</a:t>
            </a:r>
            <a:r>
              <a:rPr lang="en-US" altLang="ja-JP" sz="1600" dirty="0"/>
              <a:t>]</a:t>
            </a:r>
            <a:r>
              <a:rPr lang="ja-JP" altLang="en-US" sz="1600" dirty="0"/>
              <a:t>を入力します。</a:t>
            </a:r>
            <a:endParaRPr lang="en-US" altLang="ja-JP" sz="1600" dirty="0"/>
          </a:p>
          <a:p>
            <a:pPr marL="0" indent="0">
              <a:buNone/>
            </a:pPr>
            <a:r>
              <a:rPr lang="ja-JP" altLang="en-US" sz="1600" dirty="0"/>
              <a:t>⑧</a:t>
            </a:r>
            <a:r>
              <a:rPr lang="en-US" altLang="ja-JP" sz="1600" dirty="0"/>
              <a:t>[</a:t>
            </a:r>
            <a:r>
              <a:rPr lang="ja-JP" altLang="en-US" sz="1600" dirty="0"/>
              <a:t>スケジュール</a:t>
            </a:r>
            <a:r>
              <a:rPr lang="en-US" altLang="ja-JP" sz="1600" dirty="0"/>
              <a:t>]</a:t>
            </a:r>
            <a:r>
              <a:rPr lang="ja-JP" altLang="en-US" sz="1600" dirty="0"/>
              <a:t>に</a:t>
            </a:r>
            <a:r>
              <a:rPr lang="en-US" altLang="ja-JP" sz="1600" dirty="0"/>
              <a:t>[</a:t>
            </a:r>
            <a:r>
              <a:rPr lang="ja-JP" altLang="en-US" sz="1600" b="1" dirty="0"/>
              <a:t>開始時間</a:t>
            </a:r>
            <a:r>
              <a:rPr lang="en-US" altLang="ja-JP" sz="1600" dirty="0"/>
              <a:t>]</a:t>
            </a:r>
            <a:r>
              <a:rPr lang="ja-JP" altLang="en-US" sz="1600" dirty="0"/>
              <a:t>～</a:t>
            </a:r>
            <a:r>
              <a:rPr lang="en-US" altLang="ja-JP" sz="1600" dirty="0"/>
              <a:t>[</a:t>
            </a:r>
            <a:r>
              <a:rPr lang="ja-JP" altLang="en-US" sz="1600" b="1" dirty="0"/>
              <a:t>終了時間</a:t>
            </a:r>
            <a:r>
              <a:rPr lang="en-US" altLang="ja-JP" sz="1600" dirty="0"/>
              <a:t>]</a:t>
            </a:r>
            <a:r>
              <a:rPr lang="ja-JP" altLang="en-US" sz="1600" dirty="0"/>
              <a:t>を入力します。</a:t>
            </a:r>
            <a:endParaRPr lang="en-US" altLang="ja-JP" sz="1600" dirty="0"/>
          </a:p>
          <a:p>
            <a:pPr marL="0" indent="0">
              <a:buNone/>
            </a:pPr>
            <a:r>
              <a:rPr lang="ja-JP" altLang="en-US" sz="1600" dirty="0"/>
              <a:t>⑨</a:t>
            </a:r>
            <a:r>
              <a:rPr lang="en-US" altLang="ja-JP" sz="1600" dirty="0"/>
              <a:t>[</a:t>
            </a:r>
            <a:r>
              <a:rPr lang="ja-JP" altLang="en-US" sz="1600" b="1" dirty="0"/>
              <a:t>内容</a:t>
            </a:r>
            <a:r>
              <a:rPr lang="en-US" altLang="ja-JP" sz="1600" dirty="0"/>
              <a:t>]</a:t>
            </a:r>
            <a:r>
              <a:rPr lang="ja-JP" altLang="en-US" sz="1600" dirty="0"/>
              <a:t>を入力します。</a:t>
            </a:r>
            <a:endParaRPr lang="en-US" altLang="ja-JP" sz="1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372087" y="6567155"/>
            <a:ext cx="17235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000" dirty="0">
                <a:solidFill>
                  <a:srgbClr val="C00000"/>
                </a:solidFill>
              </a:rPr>
              <a:t>※</a:t>
            </a:r>
            <a:r>
              <a:rPr kumimoji="1" lang="ja-JP" altLang="en-US" sz="1000" dirty="0">
                <a:solidFill>
                  <a:srgbClr val="C00000"/>
                </a:solidFill>
              </a:rPr>
              <a:t>画像は全てイメージです</a:t>
            </a:r>
            <a:endParaRPr kumimoji="1" lang="en-US" altLang="ja-JP" sz="1000" dirty="0">
              <a:solidFill>
                <a:srgbClr val="C00000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7381875" y="3966034"/>
            <a:ext cx="1362075" cy="104238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1945803" y="4216429"/>
            <a:ext cx="1064097" cy="317471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1945804" y="3158835"/>
            <a:ext cx="4855046" cy="308265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22488" y="3266497"/>
            <a:ext cx="205184" cy="24622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</a:rPr>
              <a:t>⑥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822488" y="3797643"/>
            <a:ext cx="205184" cy="24622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</a:rPr>
              <a:t>⑦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1945804" y="3676649"/>
            <a:ext cx="4855046" cy="323851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596227" y="4241005"/>
            <a:ext cx="229876" cy="24622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</a:rPr>
              <a:t>⑧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cxnSp>
        <p:nvCxnSpPr>
          <p:cNvPr id="51" name="コネクタ: カギ線 50"/>
          <p:cNvCxnSpPr>
            <a:stCxn id="42" idx="3"/>
          </p:cNvCxnSpPr>
          <p:nvPr/>
        </p:nvCxnSpPr>
        <p:spPr>
          <a:xfrm>
            <a:off x="6800850" y="3838575"/>
            <a:ext cx="614363" cy="328613"/>
          </a:xfrm>
          <a:prstGeom prst="bentConnector3">
            <a:avLst>
              <a:gd name="adj1" fmla="val 40874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正方形/長方形 43"/>
          <p:cNvSpPr/>
          <p:nvPr/>
        </p:nvSpPr>
        <p:spPr>
          <a:xfrm>
            <a:off x="693490" y="4152899"/>
            <a:ext cx="6254774" cy="121920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3326928" y="4216429"/>
            <a:ext cx="1064097" cy="317471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1945803" y="4642814"/>
            <a:ext cx="4138365" cy="510211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596227" y="4762499"/>
            <a:ext cx="229876" cy="24622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</a:rPr>
              <a:t>⑨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cxnSp>
        <p:nvCxnSpPr>
          <p:cNvPr id="21" name="直線コネクタ 20"/>
          <p:cNvCxnSpPr/>
          <p:nvPr/>
        </p:nvCxnSpPr>
        <p:spPr>
          <a:xfrm flipH="1">
            <a:off x="7164288" y="4050506"/>
            <a:ext cx="255687" cy="0"/>
          </a:xfrm>
          <a:prstGeom prst="line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V="1">
            <a:off x="7164288" y="3312968"/>
            <a:ext cx="0" cy="73089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 flipH="1">
            <a:off x="6800850" y="3312967"/>
            <a:ext cx="363438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コネクタ: カギ線 64"/>
          <p:cNvCxnSpPr>
            <a:stCxn id="44" idx="3"/>
            <a:endCxn id="25" idx="1"/>
          </p:cNvCxnSpPr>
          <p:nvPr/>
        </p:nvCxnSpPr>
        <p:spPr>
          <a:xfrm flipV="1">
            <a:off x="6948264" y="4487226"/>
            <a:ext cx="433611" cy="275274"/>
          </a:xfrm>
          <a:prstGeom prst="bentConnector3">
            <a:avLst>
              <a:gd name="adj1" fmla="val 56390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580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登録方法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3875" y="836613"/>
            <a:ext cx="809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特典編集画面を開く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3874" y="1205945"/>
            <a:ext cx="8094663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52000">
              <a:spcAft>
                <a:spcPts val="600"/>
              </a:spcAft>
              <a:buFont typeface="+mj-ea"/>
              <a:buAutoNum type="circleNumDbPlain"/>
            </a:pPr>
            <a:r>
              <a:rPr lang="ja-JP" altLang="en-US" sz="1400" dirty="0"/>
              <a:t>マネージャー画面にログインしたら上部メニューから</a:t>
            </a:r>
            <a:r>
              <a:rPr lang="en-US" altLang="ja-JP" sz="1400" dirty="0"/>
              <a:t>[</a:t>
            </a:r>
            <a:r>
              <a:rPr lang="ja-JP" altLang="en-US" sz="1400" b="1" dirty="0"/>
              <a:t>仕事情報</a:t>
            </a:r>
            <a:r>
              <a:rPr lang="en-US" altLang="ja-JP" sz="1400" dirty="0"/>
              <a:t>]</a:t>
            </a:r>
            <a:r>
              <a:rPr lang="ja-JP" altLang="en-US" sz="1400" dirty="0"/>
              <a:t>を選択します。</a:t>
            </a:r>
            <a:endParaRPr lang="en-US" altLang="ja-JP" sz="1400" dirty="0"/>
          </a:p>
          <a:p>
            <a:pPr indent="-252000">
              <a:spcAft>
                <a:spcPts val="600"/>
              </a:spcAft>
              <a:buFont typeface="+mj-ea"/>
              <a:buAutoNum type="circleNumDbPlain"/>
            </a:pPr>
            <a:r>
              <a:rPr lang="ja-JP" altLang="en-US" sz="1400" dirty="0"/>
              <a:t>左のメニューの</a:t>
            </a:r>
            <a:r>
              <a:rPr lang="en-US" altLang="ja-JP" sz="1400" dirty="0"/>
              <a:t>[</a:t>
            </a:r>
            <a:r>
              <a:rPr lang="ja-JP" altLang="en-US" sz="1400" dirty="0"/>
              <a:t>仕事情報管理</a:t>
            </a:r>
            <a:r>
              <a:rPr lang="en-US" altLang="ja-JP" sz="1400" dirty="0"/>
              <a:t>]</a:t>
            </a:r>
            <a:r>
              <a:rPr lang="ja-JP" altLang="en-US" sz="1400" dirty="0"/>
              <a:t>から</a:t>
            </a:r>
            <a:r>
              <a:rPr lang="en-US" altLang="ja-JP" sz="1400" dirty="0"/>
              <a:t>[</a:t>
            </a:r>
            <a:r>
              <a:rPr lang="ja-JP" altLang="en-US" sz="1400" b="1" dirty="0"/>
              <a:t>特典確認･編集</a:t>
            </a:r>
            <a:r>
              <a:rPr lang="en-US" altLang="ja-JP" sz="1400" dirty="0"/>
              <a:t>]</a:t>
            </a:r>
            <a:r>
              <a:rPr lang="ja-JP" altLang="en-US" sz="1400" dirty="0"/>
              <a:t>を選択します。</a:t>
            </a:r>
            <a:endParaRPr lang="en-US" altLang="ja-JP" sz="1400" dirty="0"/>
          </a:p>
          <a:p>
            <a:pPr indent="-252000">
              <a:spcAft>
                <a:spcPts val="600"/>
              </a:spcAft>
              <a:buFont typeface="+mj-ea"/>
              <a:buAutoNum type="circleNumDbPlain"/>
            </a:pPr>
            <a:endParaRPr lang="en-US" altLang="ja-JP" sz="1400" dirty="0"/>
          </a:p>
          <a:p>
            <a:pPr indent="-252000">
              <a:spcAft>
                <a:spcPts val="600"/>
              </a:spcAft>
              <a:buFont typeface="+mj-ea"/>
              <a:buAutoNum type="circleNumDbPlain"/>
            </a:pPr>
            <a:endParaRPr lang="en-US" altLang="ja-JP" sz="1400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930257" y="2276872"/>
            <a:ext cx="7283486" cy="4221010"/>
            <a:chOff x="1146072" y="2555261"/>
            <a:chExt cx="6851857" cy="3970867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6745" y="2555261"/>
              <a:ext cx="6850510" cy="65830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6745" y="3213569"/>
              <a:ext cx="6850510" cy="33125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6072" y="3038092"/>
              <a:ext cx="6851857" cy="359642"/>
            </a:xfrm>
            <a:prstGeom prst="rect">
              <a:avLst/>
            </a:prstGeom>
          </p:spPr>
        </p:pic>
      </p:grpSp>
      <p:sp>
        <p:nvSpPr>
          <p:cNvPr id="17" name="正方形/長方形 16"/>
          <p:cNvSpPr/>
          <p:nvPr/>
        </p:nvSpPr>
        <p:spPr>
          <a:xfrm>
            <a:off x="4428233" y="2297613"/>
            <a:ext cx="795340" cy="318136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992809" y="4378760"/>
            <a:ext cx="1123129" cy="168288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992093" y="5587267"/>
            <a:ext cx="1123845" cy="266417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176523" y="2292760"/>
            <a:ext cx="226629" cy="27195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03626" y="5584497"/>
            <a:ext cx="226629" cy="27195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</a:rPr>
              <a:t>②</a:t>
            </a:r>
          </a:p>
        </p:txBody>
      </p:sp>
    </p:spTree>
    <p:extLst>
      <p:ext uri="{BB962C8B-B14F-4D97-AF65-F5344CB8AC3E}">
        <p14:creationId xmlns:p14="http://schemas.microsoft.com/office/powerpoint/2010/main" val="2091509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7301549" y="2412491"/>
            <a:ext cx="1523364" cy="4085392"/>
            <a:chOff x="7301549" y="2412491"/>
            <a:chExt cx="1523364" cy="4085392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7310831" y="2412491"/>
              <a:ext cx="1504800" cy="4085392"/>
              <a:chOff x="7310831" y="2412491"/>
              <a:chExt cx="1504800" cy="4085392"/>
            </a:xfrm>
          </p:grpSpPr>
          <p:pic>
            <p:nvPicPr>
              <p:cNvPr id="22" name="図 21"/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310831" y="2412491"/>
                <a:ext cx="1504800" cy="4085392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sp>
            <p:nvSpPr>
              <p:cNvPr id="24" name="正方形/長方形 23"/>
              <p:cNvSpPr/>
              <p:nvPr/>
            </p:nvSpPr>
            <p:spPr>
              <a:xfrm>
                <a:off x="7464122" y="3625300"/>
                <a:ext cx="289228" cy="391075"/>
              </a:xfrm>
              <a:prstGeom prst="rect">
                <a:avLst/>
              </a:prstGeom>
              <a:solidFill>
                <a:srgbClr val="A0A0A0"/>
              </a:solidFill>
              <a:ln w="1905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/>
              </a:p>
            </p:txBody>
          </p:sp>
          <p:sp>
            <p:nvSpPr>
              <p:cNvPr id="34" name="正方形/長方形 33"/>
              <p:cNvSpPr/>
              <p:nvPr/>
            </p:nvSpPr>
            <p:spPr>
              <a:xfrm>
                <a:off x="7464122" y="4349200"/>
                <a:ext cx="289228" cy="391075"/>
              </a:xfrm>
              <a:prstGeom prst="rect">
                <a:avLst/>
              </a:prstGeom>
              <a:solidFill>
                <a:srgbClr val="A0A0A0"/>
              </a:solidFill>
              <a:ln w="1905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/>
              </a:p>
            </p:txBody>
          </p:sp>
        </p:grpSp>
        <p:grpSp>
          <p:nvGrpSpPr>
            <p:cNvPr id="30" name="グループ化 29"/>
            <p:cNvGrpSpPr>
              <a:grpSpLocks noChangeAspect="1"/>
            </p:cNvGrpSpPr>
            <p:nvPr/>
          </p:nvGrpSpPr>
          <p:grpSpPr>
            <a:xfrm>
              <a:off x="7301549" y="3163375"/>
              <a:ext cx="1523364" cy="1688025"/>
              <a:chOff x="3385459" y="1827288"/>
              <a:chExt cx="2373082" cy="3143894"/>
            </a:xfrm>
          </p:grpSpPr>
          <p:pic>
            <p:nvPicPr>
              <p:cNvPr id="31" name="図 30">
                <a:extLst/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39" b="-1"/>
              <a:stretch/>
            </p:blipFill>
            <p:spPr>
              <a:xfrm>
                <a:off x="3385459" y="1827288"/>
                <a:ext cx="2373082" cy="3143894"/>
              </a:xfrm>
              <a:prstGeom prst="rect">
                <a:avLst/>
              </a:prstGeom>
              <a:solidFill>
                <a:srgbClr val="FFC7DB"/>
              </a:solidFill>
            </p:spPr>
          </p:pic>
          <p:sp>
            <p:nvSpPr>
              <p:cNvPr id="32" name="正方形/長方形 31">
                <a:extLst/>
              </p:cNvPr>
              <p:cNvSpPr/>
              <p:nvPr/>
            </p:nvSpPr>
            <p:spPr>
              <a:xfrm>
                <a:off x="3627246" y="4063468"/>
                <a:ext cx="505989" cy="74056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kumimoji="1" lang="ja-JP" altLang="en-US" sz="1100"/>
              </a:p>
            </p:txBody>
          </p:sp>
          <p:sp>
            <p:nvSpPr>
              <p:cNvPr id="33" name="正方形/長方形 32">
                <a:extLst/>
              </p:cNvPr>
              <p:cNvSpPr/>
              <p:nvPr/>
            </p:nvSpPr>
            <p:spPr>
              <a:xfrm>
                <a:off x="3633968" y="2709386"/>
                <a:ext cx="505989" cy="74056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kumimoji="1" lang="ja-JP" altLang="en-US" sz="1100"/>
              </a:p>
            </p:txBody>
          </p:sp>
          <p:sp>
            <p:nvSpPr>
              <p:cNvPr id="35" name="正方形/長方形 34">
                <a:extLst/>
              </p:cNvPr>
              <p:cNvSpPr/>
              <p:nvPr/>
            </p:nvSpPr>
            <p:spPr>
              <a:xfrm>
                <a:off x="4363388" y="3199039"/>
                <a:ext cx="974481" cy="2710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kumimoji="1" lang="ja-JP" altLang="en-US" sz="1100"/>
              </a:p>
            </p:txBody>
          </p:sp>
          <p:sp>
            <p:nvSpPr>
              <p:cNvPr id="36" name="正方形/長方形 35">
                <a:extLst/>
              </p:cNvPr>
              <p:cNvSpPr/>
              <p:nvPr/>
            </p:nvSpPr>
            <p:spPr>
              <a:xfrm>
                <a:off x="4363388" y="4561847"/>
                <a:ext cx="974481" cy="2710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kumimoji="1" lang="ja-JP" altLang="en-US" sz="1100"/>
              </a:p>
            </p:txBody>
          </p:sp>
        </p:grpSp>
        <p:pic>
          <p:nvPicPr>
            <p:cNvPr id="37" name="図 3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10831" y="2412491"/>
              <a:ext cx="1504800" cy="750884"/>
            </a:xfrm>
            <a:prstGeom prst="rect">
              <a:avLst/>
            </a:prstGeom>
            <a:ln w="12700">
              <a:noFill/>
            </a:ln>
          </p:spPr>
        </p:pic>
      </p:grpSp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874" y="2676288"/>
            <a:ext cx="6595200" cy="38215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人妻店特典登録方法④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3875" y="836613"/>
            <a:ext cx="809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「実際に働いてみてどうでしたか？」を登録する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3874" y="1205945"/>
            <a:ext cx="8094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252000" indent="-252000">
              <a:spcAft>
                <a:spcPts val="600"/>
              </a:spcAft>
              <a:buFont typeface="+mj-ea"/>
              <a:buAutoNum type="circleNumDbPlain" startAt="3"/>
              <a:defRPr sz="1600"/>
            </a:lvl1pPr>
          </a:lstStyle>
          <a:p>
            <a:pPr marL="0" indent="0">
              <a:spcAft>
                <a:spcPts val="0"/>
              </a:spcAft>
              <a:buNone/>
            </a:pPr>
            <a:r>
              <a:rPr lang="ja-JP" altLang="en-US" dirty="0"/>
              <a:t>⑩</a:t>
            </a:r>
            <a:r>
              <a:rPr lang="en-US" altLang="ja-JP" dirty="0"/>
              <a:t>[</a:t>
            </a:r>
            <a:r>
              <a:rPr lang="ja-JP" altLang="en-US" b="1" dirty="0"/>
              <a:t>名前</a:t>
            </a:r>
            <a:r>
              <a:rPr lang="en-US" altLang="ja-JP" dirty="0"/>
              <a:t>]</a:t>
            </a:r>
            <a:r>
              <a:rPr lang="ja-JP" altLang="en-US" dirty="0"/>
              <a:t>に女の子名を入力します。</a:t>
            </a:r>
            <a:endParaRPr lang="en-US" altLang="ja-JP" dirty="0"/>
          </a:p>
          <a:p>
            <a:pPr marL="0" indent="0">
              <a:spcAft>
                <a:spcPts val="0"/>
              </a:spcAft>
              <a:buNone/>
            </a:pPr>
            <a:r>
              <a:rPr lang="ja-JP" altLang="en-US" dirty="0"/>
              <a:t>⑪</a:t>
            </a:r>
            <a:r>
              <a:rPr lang="en-US" altLang="ja-JP" dirty="0"/>
              <a:t>[</a:t>
            </a:r>
            <a:r>
              <a:rPr lang="ja-JP" altLang="en-US" b="1" dirty="0"/>
              <a:t>年齢</a:t>
            </a:r>
            <a:r>
              <a:rPr lang="en-US" altLang="ja-JP" b="1" dirty="0"/>
              <a:t>/</a:t>
            </a:r>
            <a:r>
              <a:rPr lang="ja-JP" altLang="en-US" b="1" dirty="0"/>
              <a:t>職業</a:t>
            </a:r>
            <a:r>
              <a:rPr lang="en-US" altLang="ja-JP" dirty="0"/>
              <a:t>]</a:t>
            </a:r>
            <a:r>
              <a:rPr lang="ja-JP" altLang="en-US" dirty="0"/>
              <a:t>を入力します。</a:t>
            </a:r>
            <a:endParaRPr lang="en-US" altLang="ja-JP" dirty="0"/>
          </a:p>
          <a:p>
            <a:pPr marL="0" indent="0">
              <a:spcAft>
                <a:spcPts val="0"/>
              </a:spcAft>
              <a:buNone/>
            </a:pPr>
            <a:r>
              <a:rPr lang="ja-JP" altLang="en-US" dirty="0"/>
              <a:t>⑫</a:t>
            </a:r>
            <a:r>
              <a:rPr lang="en-US" altLang="ja-JP" dirty="0"/>
              <a:t>[</a:t>
            </a:r>
            <a:r>
              <a:rPr lang="ja-JP" altLang="en-US" b="1" dirty="0"/>
              <a:t>本文</a:t>
            </a:r>
            <a:r>
              <a:rPr lang="en-US" altLang="ja-JP" dirty="0"/>
              <a:t>]</a:t>
            </a:r>
            <a:r>
              <a:rPr lang="ja-JP" altLang="en-US" dirty="0"/>
              <a:t>を入力します</a:t>
            </a:r>
            <a:endParaRPr lang="en-US" altLang="ja-JP" dirty="0"/>
          </a:p>
          <a:p>
            <a:pPr marL="0" indent="0">
              <a:spcAft>
                <a:spcPts val="0"/>
              </a:spcAft>
              <a:buNone/>
            </a:pPr>
            <a:r>
              <a:rPr lang="ja-JP" altLang="en-US" dirty="0"/>
              <a:t>⑬</a:t>
            </a:r>
            <a:r>
              <a:rPr lang="en-US" altLang="ja-JP" dirty="0"/>
              <a:t>[</a:t>
            </a:r>
            <a:r>
              <a:rPr lang="ja-JP" altLang="en-US" b="1" dirty="0"/>
              <a:t>画像</a:t>
            </a:r>
            <a:r>
              <a:rPr lang="en-US" altLang="ja-JP" dirty="0"/>
              <a:t>]</a:t>
            </a:r>
            <a:r>
              <a:rPr lang="ja-JP" altLang="en-US" dirty="0" err="1"/>
              <a:t>を登</a:t>
            </a:r>
            <a:r>
              <a:rPr lang="ja-JP" altLang="en-US" dirty="0"/>
              <a:t>録します。</a:t>
            </a:r>
            <a:endParaRPr lang="en-US" altLang="ja-JP" dirty="0"/>
          </a:p>
          <a:p>
            <a:pPr marL="0" indent="0">
              <a:spcAft>
                <a:spcPts val="0"/>
              </a:spcAft>
              <a:buNone/>
            </a:pPr>
            <a:r>
              <a:rPr lang="ja-JP" altLang="en-US" dirty="0"/>
              <a:t>⑭入力が完了したら最下部の</a:t>
            </a:r>
            <a:r>
              <a:rPr lang="en-US" altLang="ja-JP" dirty="0"/>
              <a:t>[</a:t>
            </a:r>
            <a:r>
              <a:rPr lang="ja-JP" altLang="en-US" b="1" dirty="0"/>
              <a:t>変更する</a:t>
            </a:r>
            <a:r>
              <a:rPr lang="en-US" altLang="ja-JP" dirty="0"/>
              <a:t>]</a:t>
            </a:r>
            <a:r>
              <a:rPr lang="ja-JP" altLang="en-US" dirty="0"/>
              <a:t>を押して登録完了です。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372087" y="6567155"/>
            <a:ext cx="17235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000" dirty="0">
                <a:solidFill>
                  <a:srgbClr val="C00000"/>
                </a:solidFill>
              </a:rPr>
              <a:t>※</a:t>
            </a:r>
            <a:r>
              <a:rPr kumimoji="1" lang="ja-JP" altLang="en-US" sz="1000" dirty="0">
                <a:solidFill>
                  <a:srgbClr val="C00000"/>
                </a:solidFill>
              </a:rPr>
              <a:t>画像は全てイメージです</a:t>
            </a:r>
            <a:endParaRPr kumimoji="1" lang="en-US" altLang="ja-JP" sz="1000" dirty="0">
              <a:solidFill>
                <a:srgbClr val="C00000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7377546" y="3347773"/>
            <a:ext cx="1367210" cy="719401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1945802" y="4023557"/>
            <a:ext cx="4165437" cy="529393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1945804" y="2976129"/>
            <a:ext cx="4855046" cy="308265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822488" y="3104572"/>
            <a:ext cx="205184" cy="24622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</a:rPr>
              <a:t>⑩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822488" y="3592999"/>
            <a:ext cx="205184" cy="24622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</a:rPr>
              <a:t>⑪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927063" y="4226089"/>
            <a:ext cx="205184" cy="24622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</a:rPr>
              <a:t>⑫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1945804" y="3500004"/>
            <a:ext cx="4855046" cy="308265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1945803" y="5957998"/>
            <a:ext cx="949797" cy="280877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720541" y="5820936"/>
            <a:ext cx="205184" cy="24622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</a:rPr>
              <a:t>⑬</a:t>
            </a:r>
          </a:p>
        </p:txBody>
      </p:sp>
      <p:cxnSp>
        <p:nvCxnSpPr>
          <p:cNvPr id="7" name="コネクタ: カギ線 6"/>
          <p:cNvCxnSpPr/>
          <p:nvPr/>
        </p:nvCxnSpPr>
        <p:spPr>
          <a:xfrm>
            <a:off x="6800850" y="3104572"/>
            <a:ext cx="618259" cy="324428"/>
          </a:xfrm>
          <a:prstGeom prst="bentConnector3">
            <a:avLst>
              <a:gd name="adj1" fmla="val 40756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コネクタ: カギ線 9"/>
          <p:cNvCxnSpPr>
            <a:stCxn id="51" idx="3"/>
          </p:cNvCxnSpPr>
          <p:nvPr/>
        </p:nvCxnSpPr>
        <p:spPr>
          <a:xfrm flipV="1">
            <a:off x="6800850" y="3555206"/>
            <a:ext cx="619125" cy="98931"/>
          </a:xfrm>
          <a:prstGeom prst="bentConnector3">
            <a:avLst>
              <a:gd name="adj1" fmla="val 38718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コネクタ: カギ線 14"/>
          <p:cNvCxnSpPr>
            <a:stCxn id="43" idx="3"/>
            <a:endCxn id="25" idx="3"/>
          </p:cNvCxnSpPr>
          <p:nvPr/>
        </p:nvCxnSpPr>
        <p:spPr>
          <a:xfrm flipV="1">
            <a:off x="6111239" y="3707474"/>
            <a:ext cx="2633517" cy="580780"/>
          </a:xfrm>
          <a:prstGeom prst="bentConnector3">
            <a:avLst>
              <a:gd name="adj1" fmla="val 108680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コネクタ: カギ線 18"/>
          <p:cNvCxnSpPr>
            <a:stCxn id="52" idx="3"/>
            <a:endCxn id="33" idx="2"/>
          </p:cNvCxnSpPr>
          <p:nvPr/>
        </p:nvCxnSpPr>
        <p:spPr>
          <a:xfrm flipV="1">
            <a:off x="2895600" y="4034617"/>
            <a:ext cx="4727882" cy="2063820"/>
          </a:xfrm>
          <a:prstGeom prst="bentConnector2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75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kumimoji="1" lang="ja-JP" altLang="en-US" dirty="0"/>
              <a:t>出稼ぎ特典の登録方法</a:t>
            </a:r>
          </a:p>
        </p:txBody>
      </p:sp>
    </p:spTree>
    <p:extLst>
      <p:ext uri="{BB962C8B-B14F-4D97-AF65-F5344CB8AC3E}">
        <p14:creationId xmlns:p14="http://schemas.microsoft.com/office/powerpoint/2010/main" val="1062225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874" y="2676288"/>
            <a:ext cx="6595200" cy="382159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出稼ぎ特典</a:t>
            </a:r>
            <a:r>
              <a:rPr kumimoji="1" lang="ja-JP" altLang="en-US" dirty="0"/>
              <a:t>登録方法①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3875" y="836613"/>
            <a:ext cx="809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「出稼ぎ情報」を登録する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3874" y="1205945"/>
            <a:ext cx="8094663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spcAft>
                <a:spcPts val="600"/>
              </a:spcAft>
              <a:buFont typeface="+mj-ea"/>
              <a:buAutoNum type="circleNumDbPlain"/>
            </a:pPr>
            <a:r>
              <a:rPr lang="en-US" altLang="ja-JP" sz="1600" dirty="0"/>
              <a:t>[</a:t>
            </a:r>
            <a:r>
              <a:rPr lang="ja-JP" altLang="en-US" sz="1600" b="1" dirty="0"/>
              <a:t>出稼ぎ特典画像</a:t>
            </a:r>
            <a:r>
              <a:rPr lang="en-US" altLang="ja-JP" sz="1600" dirty="0"/>
              <a:t>]</a:t>
            </a:r>
            <a:r>
              <a:rPr lang="ja-JP" altLang="en-US" sz="1600" dirty="0" err="1"/>
              <a:t>を登</a:t>
            </a:r>
            <a:r>
              <a:rPr lang="ja-JP" altLang="en-US" sz="1600" dirty="0"/>
              <a:t>録します。</a:t>
            </a:r>
            <a:endParaRPr lang="en-US" altLang="ja-JP" sz="1600" dirty="0"/>
          </a:p>
          <a:p>
            <a:pPr marL="252000" indent="-252000">
              <a:spcAft>
                <a:spcPts val="600"/>
              </a:spcAft>
              <a:buFont typeface="+mj-ea"/>
              <a:buAutoNum type="circleNumDbPlain"/>
            </a:pPr>
            <a:r>
              <a:rPr lang="en-US" altLang="ja-JP" sz="1600" dirty="0"/>
              <a:t>[</a:t>
            </a:r>
            <a:r>
              <a:rPr lang="ja-JP" altLang="en-US" sz="1600" b="1" dirty="0"/>
              <a:t>出稼ぎ特典文言</a:t>
            </a:r>
            <a:r>
              <a:rPr lang="en-US" altLang="ja-JP" sz="1600" dirty="0"/>
              <a:t>]</a:t>
            </a:r>
            <a:r>
              <a:rPr lang="ja-JP" altLang="en-US" sz="1600" dirty="0"/>
              <a:t>を入力します。</a:t>
            </a:r>
            <a:endParaRPr lang="en-US" altLang="ja-JP" sz="1600" dirty="0"/>
          </a:p>
          <a:p>
            <a:pPr marL="252000" indent="-252000">
              <a:spcAft>
                <a:spcPts val="600"/>
              </a:spcAft>
            </a:pPr>
            <a:r>
              <a:rPr lang="en-US" altLang="ja-JP" sz="1050" dirty="0"/>
              <a:t>※</a:t>
            </a:r>
            <a:r>
              <a:rPr lang="ja-JP" altLang="en-US" sz="1050" dirty="0"/>
              <a:t>リニューアル前から登録されていた場合、特典画像･文言共に既に登録された状態になっています。</a:t>
            </a:r>
            <a:endParaRPr lang="en-US" altLang="ja-JP" sz="1050" dirty="0"/>
          </a:p>
          <a:p>
            <a:pPr marL="252000" indent="-252000">
              <a:spcAft>
                <a:spcPts val="600"/>
              </a:spcAft>
              <a:buFont typeface="+mj-ea"/>
              <a:buAutoNum type="circleNumDbPlain" startAt="3"/>
            </a:pPr>
            <a:r>
              <a:rPr lang="en-US" altLang="ja-JP" sz="1600" dirty="0"/>
              <a:t>[</a:t>
            </a:r>
            <a:r>
              <a:rPr lang="ja-JP" altLang="en-US" sz="1600" b="1" dirty="0"/>
              <a:t>出稼ぎ特典表示</a:t>
            </a:r>
            <a:r>
              <a:rPr lang="en-US" altLang="ja-JP" sz="1600" dirty="0"/>
              <a:t>]</a:t>
            </a:r>
            <a:r>
              <a:rPr lang="ja-JP" altLang="en-US" sz="1600" dirty="0"/>
              <a:t>の</a:t>
            </a:r>
            <a:r>
              <a:rPr lang="en-US" altLang="ja-JP" sz="1600" dirty="0"/>
              <a:t>[</a:t>
            </a:r>
            <a:r>
              <a:rPr lang="ja-JP" altLang="en-US" sz="1600" b="1" dirty="0"/>
              <a:t>公開</a:t>
            </a:r>
            <a:r>
              <a:rPr lang="en-US" altLang="ja-JP" sz="1600" dirty="0"/>
              <a:t>]</a:t>
            </a:r>
            <a:r>
              <a:rPr lang="ja-JP" altLang="en-US" sz="1600" dirty="0"/>
              <a:t>を選択します</a:t>
            </a:r>
            <a:r>
              <a:rPr lang="en-US" altLang="ja-JP" sz="1050" dirty="0">
                <a:solidFill>
                  <a:srgbClr val="C00000"/>
                </a:solidFill>
              </a:rPr>
              <a:t>※</a:t>
            </a:r>
            <a:r>
              <a:rPr lang="ja-JP" altLang="en-US" sz="1050" dirty="0">
                <a:solidFill>
                  <a:srgbClr val="C00000"/>
                </a:solidFill>
              </a:rPr>
              <a:t>公開しない場合は</a:t>
            </a:r>
            <a:r>
              <a:rPr lang="en-US" altLang="ja-JP" sz="1050" dirty="0">
                <a:solidFill>
                  <a:srgbClr val="C00000"/>
                </a:solidFill>
              </a:rPr>
              <a:t>[</a:t>
            </a:r>
            <a:r>
              <a:rPr lang="ja-JP" altLang="en-US" sz="1050" dirty="0">
                <a:solidFill>
                  <a:srgbClr val="C00000"/>
                </a:solidFill>
              </a:rPr>
              <a:t>非公開</a:t>
            </a:r>
            <a:r>
              <a:rPr lang="en-US" altLang="ja-JP" sz="1050" dirty="0">
                <a:solidFill>
                  <a:srgbClr val="C00000"/>
                </a:solidFill>
              </a:rPr>
              <a:t>]</a:t>
            </a:r>
            <a:r>
              <a:rPr lang="ja-JP" altLang="en-US" sz="1050" dirty="0">
                <a:solidFill>
                  <a:srgbClr val="C00000"/>
                </a:solidFill>
              </a:rPr>
              <a:t>を選択してください</a:t>
            </a:r>
            <a:endParaRPr lang="en-US" altLang="ja-JP" sz="105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372087" y="6567155"/>
            <a:ext cx="17235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000" dirty="0">
                <a:solidFill>
                  <a:srgbClr val="C00000"/>
                </a:solidFill>
              </a:rPr>
              <a:t>※</a:t>
            </a:r>
            <a:r>
              <a:rPr kumimoji="1" lang="ja-JP" altLang="en-US" sz="1000" dirty="0">
                <a:solidFill>
                  <a:srgbClr val="C00000"/>
                </a:solidFill>
              </a:rPr>
              <a:t>画像は全てイメージです</a:t>
            </a:r>
            <a:endParaRPr kumimoji="1" lang="en-US" altLang="ja-JP" sz="1000" dirty="0">
              <a:solidFill>
                <a:srgbClr val="C00000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945803" y="4813274"/>
            <a:ext cx="940272" cy="276224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945804" y="5327387"/>
            <a:ext cx="4155555" cy="476857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715344" y="4645664"/>
            <a:ext cx="205184" cy="24622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04934" y="5528244"/>
            <a:ext cx="205184" cy="24622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</a:rPr>
              <a:t>②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7311929" y="2412490"/>
            <a:ext cx="1503702" cy="4085392"/>
            <a:chOff x="6789773" y="1988840"/>
            <a:chExt cx="1828765" cy="4968552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89773" y="1988840"/>
              <a:ext cx="1828765" cy="496855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2559" y="2280462"/>
              <a:ext cx="1703192" cy="735779"/>
            </a:xfrm>
            <a:prstGeom prst="rect">
              <a:avLst/>
            </a:prstGeom>
          </p:spPr>
        </p:pic>
      </p:grpSp>
      <p:cxnSp>
        <p:nvCxnSpPr>
          <p:cNvPr id="7" name="コネクタ: カギ線 6"/>
          <p:cNvCxnSpPr>
            <a:endCxn id="23" idx="1"/>
          </p:cNvCxnSpPr>
          <p:nvPr/>
        </p:nvCxnSpPr>
        <p:spPr>
          <a:xfrm flipV="1">
            <a:off x="5921108" y="2955187"/>
            <a:ext cx="1409619" cy="791674"/>
          </a:xfrm>
          <a:prstGeom prst="bentConnector3">
            <a:avLst>
              <a:gd name="adj1" fmla="val 35810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/>
          <p:cNvSpPr/>
          <p:nvPr/>
        </p:nvSpPr>
        <p:spPr>
          <a:xfrm>
            <a:off x="7330727" y="2624248"/>
            <a:ext cx="1460847" cy="66187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7330727" y="3281474"/>
            <a:ext cx="1460847" cy="504832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6" name="コネクタ: カギ線 25"/>
          <p:cNvCxnSpPr>
            <a:cxnSpLocks/>
            <a:stCxn id="19" idx="3"/>
            <a:endCxn id="24" idx="1"/>
          </p:cNvCxnSpPr>
          <p:nvPr/>
        </p:nvCxnSpPr>
        <p:spPr>
          <a:xfrm flipV="1">
            <a:off x="6101359" y="3533890"/>
            <a:ext cx="1229368" cy="2031926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正方形/長方形 35"/>
          <p:cNvSpPr/>
          <p:nvPr/>
        </p:nvSpPr>
        <p:spPr>
          <a:xfrm>
            <a:off x="1922798" y="6004999"/>
            <a:ext cx="921010" cy="276225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52200" y="6035003"/>
            <a:ext cx="205184" cy="24622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1352148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874" y="2676288"/>
            <a:ext cx="6595200" cy="382159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出稼ぎ特典</a:t>
            </a:r>
            <a:r>
              <a:rPr kumimoji="1" lang="ja-JP" altLang="en-US" dirty="0"/>
              <a:t>登録方法②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3875" y="836613"/>
            <a:ext cx="809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「給与例」</a:t>
            </a:r>
            <a:r>
              <a:rPr lang="ja-JP" altLang="en-US" b="1" dirty="0"/>
              <a:t>「</a:t>
            </a:r>
            <a:r>
              <a:rPr kumimoji="1" lang="ja-JP" altLang="en-US" b="1" dirty="0"/>
              <a:t>当店の寮について」を登録する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3874" y="1205945"/>
            <a:ext cx="809466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252000" indent="-252000">
              <a:spcAft>
                <a:spcPts val="600"/>
              </a:spcAft>
              <a:buFont typeface="+mj-ea"/>
              <a:buAutoNum type="circleNumDbPlain" startAt="3"/>
              <a:defRPr sz="1400"/>
            </a:lvl1pPr>
          </a:lstStyle>
          <a:p>
            <a:pPr>
              <a:buFont typeface="+mj-ea"/>
              <a:buAutoNum type="circleNumDbPlain" startAt="4"/>
            </a:pPr>
            <a:r>
              <a:rPr lang="en-US" altLang="ja-JP" sz="1600" dirty="0"/>
              <a:t>[</a:t>
            </a:r>
            <a:r>
              <a:rPr lang="ja-JP" altLang="en-US" sz="1600" b="1" dirty="0"/>
              <a:t>給与例</a:t>
            </a:r>
            <a:r>
              <a:rPr lang="en-US" altLang="ja-JP" sz="1600" dirty="0"/>
              <a:t>]</a:t>
            </a:r>
            <a:r>
              <a:rPr lang="ja-JP" altLang="en-US" sz="1600" dirty="0"/>
              <a:t>に時間と金額を入力します</a:t>
            </a:r>
            <a:r>
              <a:rPr lang="en-US" altLang="ja-JP" sz="1050" dirty="0">
                <a:solidFill>
                  <a:srgbClr val="C00000"/>
                </a:solidFill>
              </a:rPr>
              <a:t>※3</a:t>
            </a:r>
            <a:r>
              <a:rPr lang="ja-JP" altLang="en-US" sz="1050" dirty="0" err="1">
                <a:solidFill>
                  <a:srgbClr val="C00000"/>
                </a:solidFill>
              </a:rPr>
              <a:t>つま</a:t>
            </a:r>
            <a:r>
              <a:rPr lang="ja-JP" altLang="en-US" sz="1050" dirty="0">
                <a:solidFill>
                  <a:srgbClr val="C00000"/>
                </a:solidFill>
              </a:rPr>
              <a:t>で</a:t>
            </a:r>
            <a:endParaRPr lang="en-US" altLang="ja-JP" sz="1600" dirty="0">
              <a:solidFill>
                <a:srgbClr val="C00000"/>
              </a:solidFill>
            </a:endParaRPr>
          </a:p>
          <a:p>
            <a:pPr>
              <a:buFont typeface="+mj-ea"/>
              <a:buAutoNum type="circleNumDbPlain" startAt="4"/>
            </a:pPr>
            <a:r>
              <a:rPr lang="en-US" altLang="ja-JP" sz="1600" dirty="0"/>
              <a:t>[</a:t>
            </a:r>
            <a:r>
              <a:rPr lang="ja-JP" altLang="en-US" sz="1600" b="1" dirty="0"/>
              <a:t>寮説明</a:t>
            </a:r>
            <a:r>
              <a:rPr lang="en-US" altLang="ja-JP" sz="1600" dirty="0"/>
              <a:t>]</a:t>
            </a:r>
            <a:r>
              <a:rPr lang="ja-JP" altLang="en-US" sz="1600" dirty="0"/>
              <a:t>に寮の情報を入力します</a:t>
            </a:r>
            <a:r>
              <a:rPr lang="en-US" altLang="ja-JP" sz="1050" dirty="0">
                <a:solidFill>
                  <a:srgbClr val="C00000"/>
                </a:solidFill>
              </a:rPr>
              <a:t>※6</a:t>
            </a:r>
            <a:r>
              <a:rPr lang="ja-JP" altLang="en-US" sz="1050" dirty="0">
                <a:solidFill>
                  <a:srgbClr val="C00000"/>
                </a:solidFill>
              </a:rPr>
              <a:t>項目まで</a:t>
            </a:r>
            <a:endParaRPr lang="en-US" altLang="ja-JP" sz="1050" dirty="0">
              <a:solidFill>
                <a:srgbClr val="C0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372087" y="6567155"/>
            <a:ext cx="17235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000" dirty="0">
                <a:solidFill>
                  <a:srgbClr val="C00000"/>
                </a:solidFill>
              </a:rPr>
              <a:t>※</a:t>
            </a:r>
            <a:r>
              <a:rPr kumimoji="1" lang="ja-JP" altLang="en-US" sz="1000" dirty="0">
                <a:solidFill>
                  <a:srgbClr val="C00000"/>
                </a:solidFill>
              </a:rPr>
              <a:t>画像は全てイメージです</a:t>
            </a:r>
            <a:endParaRPr kumimoji="1" lang="en-US" altLang="ja-JP" sz="1000" dirty="0">
              <a:solidFill>
                <a:srgbClr val="C00000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922798" y="4371930"/>
            <a:ext cx="4430377" cy="304801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54792" y="2886418"/>
            <a:ext cx="205184" cy="24622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</a:rPr>
              <a:t>④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7311929" y="2412490"/>
            <a:ext cx="1503702" cy="4085392"/>
            <a:chOff x="6789773" y="1988840"/>
            <a:chExt cx="1828765" cy="4968552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89773" y="1988840"/>
              <a:ext cx="1828765" cy="496855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2559" y="2280462"/>
              <a:ext cx="1703192" cy="735779"/>
            </a:xfrm>
            <a:prstGeom prst="rect">
              <a:avLst/>
            </a:prstGeom>
          </p:spPr>
        </p:pic>
      </p:grpSp>
      <p:sp>
        <p:nvSpPr>
          <p:cNvPr id="22" name="正方形/長方形 21"/>
          <p:cNvSpPr/>
          <p:nvPr/>
        </p:nvSpPr>
        <p:spPr>
          <a:xfrm>
            <a:off x="707312" y="4371930"/>
            <a:ext cx="6168943" cy="159072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54792" y="5061713"/>
            <a:ext cx="205184" cy="24622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</a:rPr>
              <a:t>⑤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7330727" y="3793919"/>
            <a:ext cx="1460847" cy="504832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7330727" y="4353522"/>
            <a:ext cx="1460847" cy="1054773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コネクタ: カギ線 9"/>
          <p:cNvCxnSpPr>
            <a:endCxn id="25" idx="1"/>
          </p:cNvCxnSpPr>
          <p:nvPr/>
        </p:nvCxnSpPr>
        <p:spPr>
          <a:xfrm>
            <a:off x="6876255" y="3370989"/>
            <a:ext cx="454472" cy="675346"/>
          </a:xfrm>
          <a:prstGeom prst="bentConnector3">
            <a:avLst>
              <a:gd name="adj1" fmla="val 39521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コネクタ: カギ線 27"/>
          <p:cNvCxnSpPr>
            <a:stCxn id="22" idx="3"/>
            <a:endCxn id="26" idx="1"/>
          </p:cNvCxnSpPr>
          <p:nvPr/>
        </p:nvCxnSpPr>
        <p:spPr>
          <a:xfrm flipV="1">
            <a:off x="6876255" y="4880909"/>
            <a:ext cx="454472" cy="286381"/>
          </a:xfrm>
          <a:prstGeom prst="bentConnector3">
            <a:avLst>
              <a:gd name="adj1" fmla="val 41617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/>
          <p:cNvSpPr/>
          <p:nvPr/>
        </p:nvSpPr>
        <p:spPr>
          <a:xfrm>
            <a:off x="707312" y="2841307"/>
            <a:ext cx="6168943" cy="113937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1922798" y="2876550"/>
            <a:ext cx="2217154" cy="276225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628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874" y="2676288"/>
            <a:ext cx="6595200" cy="382159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出稼ぎ特典</a:t>
            </a:r>
            <a:r>
              <a:rPr kumimoji="1" lang="ja-JP" altLang="en-US" dirty="0"/>
              <a:t>登録方法③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3875" y="836613"/>
            <a:ext cx="809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「当店の寮について」を登録する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3874" y="1205945"/>
            <a:ext cx="809466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252000" indent="-252000">
              <a:spcAft>
                <a:spcPts val="600"/>
              </a:spcAft>
              <a:buFont typeface="+mj-ea"/>
              <a:buAutoNum type="circleNumDbPlain" startAt="3"/>
              <a:defRPr sz="1600"/>
            </a:lvl1pPr>
          </a:lstStyle>
          <a:p>
            <a:pPr>
              <a:buFont typeface="+mj-ea"/>
              <a:buAutoNum type="circleNumDbPlain" startAt="6"/>
            </a:pPr>
            <a:r>
              <a:rPr lang="en-US" altLang="ja-JP" dirty="0"/>
              <a:t>[</a:t>
            </a:r>
            <a:r>
              <a:rPr lang="ja-JP" altLang="en-US" b="1" dirty="0"/>
              <a:t>寮画像</a:t>
            </a:r>
            <a:r>
              <a:rPr lang="en-US" altLang="ja-JP" dirty="0"/>
              <a:t>]</a:t>
            </a:r>
            <a:r>
              <a:rPr lang="ja-JP" altLang="en-US" dirty="0" err="1"/>
              <a:t>を登</a:t>
            </a:r>
            <a:r>
              <a:rPr lang="ja-JP" altLang="en-US" dirty="0"/>
              <a:t>録します。</a:t>
            </a:r>
            <a:endParaRPr lang="en-US" altLang="ja-JP" dirty="0"/>
          </a:p>
          <a:p>
            <a:pPr>
              <a:buFont typeface="+mj-ea"/>
              <a:buAutoNum type="circleNumDbPlain" startAt="6"/>
            </a:pPr>
            <a:r>
              <a:rPr lang="en-US" altLang="ja-JP" dirty="0"/>
              <a:t>[</a:t>
            </a:r>
            <a:r>
              <a:rPr lang="ja-JP" altLang="en-US" b="1" dirty="0"/>
              <a:t>寮コメント</a:t>
            </a:r>
            <a:r>
              <a:rPr lang="en-US" altLang="ja-JP" dirty="0"/>
              <a:t>]</a:t>
            </a:r>
            <a:r>
              <a:rPr lang="ja-JP" altLang="en-US" dirty="0"/>
              <a:t>を入力します。</a:t>
            </a:r>
            <a:endParaRPr lang="en-US" altLang="ja-JP" dirty="0">
              <a:solidFill>
                <a:srgbClr val="C0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372087" y="6567155"/>
            <a:ext cx="17235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000" dirty="0">
                <a:solidFill>
                  <a:srgbClr val="C00000"/>
                </a:solidFill>
              </a:rPr>
              <a:t>※</a:t>
            </a:r>
            <a:r>
              <a:rPr kumimoji="1" lang="ja-JP" altLang="en-US" sz="1000" dirty="0">
                <a:solidFill>
                  <a:srgbClr val="C00000"/>
                </a:solidFill>
              </a:rPr>
              <a:t>画像は全てイメージです</a:t>
            </a:r>
            <a:endParaRPr kumimoji="1" lang="en-US" altLang="ja-JP" sz="1000" dirty="0">
              <a:solidFill>
                <a:srgbClr val="C00000"/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7311929" y="2412490"/>
            <a:ext cx="1503702" cy="4085392"/>
            <a:chOff x="6789773" y="1988840"/>
            <a:chExt cx="1828765" cy="4968552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89773" y="1988840"/>
              <a:ext cx="1828765" cy="496855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2559" y="2280462"/>
              <a:ext cx="1703192" cy="735779"/>
            </a:xfrm>
            <a:prstGeom prst="rect">
              <a:avLst/>
            </a:prstGeom>
          </p:spPr>
        </p:pic>
      </p:grpSp>
      <p:sp>
        <p:nvSpPr>
          <p:cNvPr id="26" name="正方形/長方形 25"/>
          <p:cNvSpPr/>
          <p:nvPr/>
        </p:nvSpPr>
        <p:spPr>
          <a:xfrm>
            <a:off x="7330727" y="5391150"/>
            <a:ext cx="1460847" cy="950036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コネクタ: カギ線 9"/>
          <p:cNvCxnSpPr/>
          <p:nvPr/>
        </p:nvCxnSpPr>
        <p:spPr>
          <a:xfrm>
            <a:off x="3452813" y="3433763"/>
            <a:ext cx="4081093" cy="2233115"/>
          </a:xfrm>
          <a:prstGeom prst="bentConnector3">
            <a:avLst>
              <a:gd name="adj1" fmla="val 84627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/>
          <p:cNvSpPr/>
          <p:nvPr/>
        </p:nvSpPr>
        <p:spPr>
          <a:xfrm>
            <a:off x="1944071" y="3922396"/>
            <a:ext cx="942004" cy="226684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1944071" y="4388957"/>
            <a:ext cx="4155555" cy="468202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723137" y="3676175"/>
            <a:ext cx="205184" cy="24622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</a:rPr>
              <a:t>⑥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86403" y="4587084"/>
            <a:ext cx="205184" cy="24622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</a:rPr>
              <a:t>⑦</a:t>
            </a:r>
          </a:p>
        </p:txBody>
      </p:sp>
      <p:cxnSp>
        <p:nvCxnSpPr>
          <p:cNvPr id="49" name="直線コネクタ 48"/>
          <p:cNvCxnSpPr>
            <a:cxnSpLocks/>
            <a:stCxn id="31" idx="3"/>
          </p:cNvCxnSpPr>
          <p:nvPr/>
        </p:nvCxnSpPr>
        <p:spPr>
          <a:xfrm>
            <a:off x="6099626" y="4623058"/>
            <a:ext cx="488598" cy="19761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6588224" y="4618965"/>
            <a:ext cx="0" cy="1618347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/>
          <p:nvPr/>
        </p:nvCxnSpPr>
        <p:spPr>
          <a:xfrm>
            <a:off x="6588224" y="6237312"/>
            <a:ext cx="783863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527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図 3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874" y="2676288"/>
            <a:ext cx="6595200" cy="382159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出稼ぎ特典</a:t>
            </a:r>
            <a:r>
              <a:rPr kumimoji="1" lang="ja-JP" altLang="en-US" dirty="0"/>
              <a:t>登録方法④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3875" y="836613"/>
            <a:ext cx="809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「当店の出稼ぎメリット」を登録する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3874" y="1205945"/>
            <a:ext cx="8094663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252000" indent="-252000">
              <a:spcAft>
                <a:spcPts val="600"/>
              </a:spcAft>
              <a:buFont typeface="+mj-ea"/>
              <a:buAutoNum type="circleNumDbPlain" startAt="3"/>
              <a:defRPr sz="1600"/>
            </a:lvl1pPr>
          </a:lstStyle>
          <a:p>
            <a:pPr>
              <a:buFont typeface="+mj-ea"/>
              <a:buAutoNum type="circleNumDbPlain" startAt="8"/>
            </a:pPr>
            <a:r>
              <a:rPr lang="en-US" altLang="ja-JP" dirty="0"/>
              <a:t>[</a:t>
            </a:r>
            <a:r>
              <a:rPr lang="ja-JP" altLang="en-US" b="1" dirty="0"/>
              <a:t>タイトル</a:t>
            </a:r>
            <a:r>
              <a:rPr lang="en-US" altLang="ja-JP" dirty="0"/>
              <a:t>]</a:t>
            </a:r>
            <a:r>
              <a:rPr lang="ja-JP" altLang="en-US" dirty="0"/>
              <a:t>を入力します。</a:t>
            </a:r>
            <a:endParaRPr lang="en-US" altLang="ja-JP" dirty="0"/>
          </a:p>
          <a:p>
            <a:pPr>
              <a:buFont typeface="+mj-ea"/>
              <a:buAutoNum type="circleNumDbPlain" startAt="8"/>
            </a:pPr>
            <a:r>
              <a:rPr lang="en-US" altLang="ja-JP" dirty="0"/>
              <a:t>[</a:t>
            </a:r>
            <a:r>
              <a:rPr lang="ja-JP" altLang="en-US" b="1" dirty="0"/>
              <a:t>本文</a:t>
            </a:r>
            <a:r>
              <a:rPr lang="en-US" altLang="ja-JP" dirty="0"/>
              <a:t>]</a:t>
            </a:r>
            <a:r>
              <a:rPr lang="ja-JP" altLang="en-US" dirty="0"/>
              <a:t>を入力します。</a:t>
            </a:r>
            <a:endParaRPr lang="en-US" altLang="ja-JP" dirty="0"/>
          </a:p>
          <a:p>
            <a:pPr>
              <a:buFont typeface="+mj-ea"/>
              <a:buAutoNum type="circleNumDbPlain" startAt="8"/>
            </a:pPr>
            <a:r>
              <a:rPr lang="en-US" altLang="ja-JP" dirty="0"/>
              <a:t>[</a:t>
            </a:r>
            <a:r>
              <a:rPr lang="ja-JP" altLang="en-US" b="1" dirty="0"/>
              <a:t>出稼ぎメリットの画像</a:t>
            </a:r>
            <a:r>
              <a:rPr lang="en-US" altLang="ja-JP" dirty="0"/>
              <a:t>]</a:t>
            </a:r>
            <a:r>
              <a:rPr lang="ja-JP" altLang="en-US" dirty="0" err="1"/>
              <a:t>を登</a:t>
            </a:r>
            <a:r>
              <a:rPr lang="ja-JP" altLang="en-US" dirty="0"/>
              <a:t>録します。</a:t>
            </a:r>
            <a:endParaRPr lang="en-US" altLang="ja-JP" dirty="0"/>
          </a:p>
          <a:p>
            <a:pPr>
              <a:buFont typeface="+mj-ea"/>
              <a:buAutoNum type="circleNumDbPlain" startAt="8"/>
            </a:pPr>
            <a:r>
              <a:rPr lang="ja-JP" altLang="en-US" dirty="0"/>
              <a:t>入力が完了したら最下部の</a:t>
            </a:r>
            <a:r>
              <a:rPr lang="en-US" altLang="ja-JP" dirty="0"/>
              <a:t>[</a:t>
            </a:r>
            <a:r>
              <a:rPr lang="ja-JP" altLang="en-US" b="1" dirty="0"/>
              <a:t>変更する</a:t>
            </a:r>
            <a:r>
              <a:rPr lang="en-US" altLang="ja-JP" dirty="0"/>
              <a:t>]</a:t>
            </a:r>
            <a:r>
              <a:rPr lang="ja-JP" altLang="en-US" dirty="0"/>
              <a:t>を押して登録完了です。</a:t>
            </a:r>
            <a:endParaRPr lang="en-US" altLang="ja-JP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372087" y="6567155"/>
            <a:ext cx="17235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000" dirty="0">
                <a:solidFill>
                  <a:srgbClr val="C00000"/>
                </a:solidFill>
              </a:rPr>
              <a:t>※</a:t>
            </a:r>
            <a:r>
              <a:rPr kumimoji="1" lang="ja-JP" altLang="en-US" sz="1000" dirty="0">
                <a:solidFill>
                  <a:srgbClr val="C00000"/>
                </a:solidFill>
              </a:rPr>
              <a:t>画像は全てイメージです</a:t>
            </a:r>
            <a:endParaRPr kumimoji="1" lang="en-US" altLang="ja-JP" sz="1000" dirty="0">
              <a:solidFill>
                <a:srgbClr val="C00000"/>
              </a:solidFill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1929" y="2412490"/>
            <a:ext cx="1503702" cy="40853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5" name="正方形/長方形 24"/>
          <p:cNvSpPr/>
          <p:nvPr/>
        </p:nvSpPr>
        <p:spPr>
          <a:xfrm>
            <a:off x="7378351" y="3499247"/>
            <a:ext cx="1365600" cy="94892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コネクタ: カギ線 9"/>
          <p:cNvCxnSpPr>
            <a:stCxn id="30" idx="3"/>
          </p:cNvCxnSpPr>
          <p:nvPr/>
        </p:nvCxnSpPr>
        <p:spPr>
          <a:xfrm>
            <a:off x="6804248" y="3186949"/>
            <a:ext cx="663352" cy="413803"/>
          </a:xfrm>
          <a:prstGeom prst="bentConnector3">
            <a:avLst>
              <a:gd name="adj1" fmla="val 19716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コネクタ: カギ線 27"/>
          <p:cNvCxnSpPr>
            <a:stCxn id="31" idx="3"/>
          </p:cNvCxnSpPr>
          <p:nvPr/>
        </p:nvCxnSpPr>
        <p:spPr>
          <a:xfrm>
            <a:off x="6108763" y="3822488"/>
            <a:ext cx="1358837" cy="153767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/>
          <p:cNvSpPr/>
          <p:nvPr/>
        </p:nvSpPr>
        <p:spPr>
          <a:xfrm>
            <a:off x="1953596" y="3041880"/>
            <a:ext cx="4850652" cy="290138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1953208" y="3564812"/>
            <a:ext cx="4155555" cy="515352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69399" y="3154517"/>
            <a:ext cx="205184" cy="24622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</a:rPr>
              <a:t>⑧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930765" y="3776260"/>
            <a:ext cx="205184" cy="24622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</a:rPr>
              <a:t>⑨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1953208" y="5517232"/>
            <a:ext cx="932867" cy="240586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9" name="コネクタ: カギ線 28"/>
          <p:cNvCxnSpPr>
            <a:cxnSpLocks/>
            <a:stCxn id="27" idx="3"/>
            <a:endCxn id="25" idx="3"/>
          </p:cNvCxnSpPr>
          <p:nvPr/>
        </p:nvCxnSpPr>
        <p:spPr>
          <a:xfrm flipV="1">
            <a:off x="2886075" y="3973711"/>
            <a:ext cx="5857876" cy="1663814"/>
          </a:xfrm>
          <a:prstGeom prst="bentConnector3">
            <a:avLst>
              <a:gd name="adj1" fmla="val 103902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931856" y="4999342"/>
            <a:ext cx="204093" cy="24622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</a:rPr>
              <a:t>⑩</a:t>
            </a:r>
          </a:p>
        </p:txBody>
      </p:sp>
    </p:spTree>
    <p:extLst>
      <p:ext uri="{BB962C8B-B14F-4D97-AF65-F5344CB8AC3E}">
        <p14:creationId xmlns:p14="http://schemas.microsoft.com/office/powerpoint/2010/main" val="4074404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kumimoji="1" lang="ja-JP" altLang="en-US" dirty="0"/>
              <a:t>初心者特典の登録方法</a:t>
            </a:r>
          </a:p>
        </p:txBody>
      </p:sp>
    </p:spTree>
    <p:extLst>
      <p:ext uri="{BB962C8B-B14F-4D97-AF65-F5344CB8AC3E}">
        <p14:creationId xmlns:p14="http://schemas.microsoft.com/office/powerpoint/2010/main" val="318111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874" y="2676288"/>
            <a:ext cx="6595200" cy="38215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3" name="グループ化 2"/>
          <p:cNvGrpSpPr>
            <a:grpSpLocks noChangeAspect="1"/>
          </p:cNvGrpSpPr>
          <p:nvPr/>
        </p:nvGrpSpPr>
        <p:grpSpPr>
          <a:xfrm>
            <a:off x="7310831" y="2412491"/>
            <a:ext cx="1504800" cy="4085392"/>
            <a:chOff x="2650504" y="2456493"/>
            <a:chExt cx="1828800" cy="4965025"/>
          </a:xfrm>
        </p:grpSpPr>
        <p:grpSp>
          <p:nvGrpSpPr>
            <p:cNvPr id="43" name="グループ化 42"/>
            <p:cNvGrpSpPr/>
            <p:nvPr/>
          </p:nvGrpSpPr>
          <p:grpSpPr>
            <a:xfrm>
              <a:off x="2650504" y="2456493"/>
              <a:ext cx="1828800" cy="4965025"/>
              <a:chOff x="295669" y="935864"/>
              <a:chExt cx="1828800" cy="4965022"/>
            </a:xfrm>
          </p:grpSpPr>
          <p:pic>
            <p:nvPicPr>
              <p:cNvPr id="45" name="図 44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95669" y="935864"/>
                <a:ext cx="1828800" cy="4965022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sp>
            <p:nvSpPr>
              <p:cNvPr id="46" name="正方形/長方形 45"/>
              <p:cNvSpPr/>
              <p:nvPr/>
            </p:nvSpPr>
            <p:spPr>
              <a:xfrm>
                <a:off x="481964" y="4094493"/>
                <a:ext cx="784861" cy="579108"/>
              </a:xfrm>
              <a:prstGeom prst="rect">
                <a:avLst/>
              </a:prstGeom>
              <a:solidFill>
                <a:srgbClr val="A0A0A0"/>
              </a:solidFill>
              <a:ln w="1905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/>
              </a:p>
            </p:txBody>
          </p:sp>
          <p:sp>
            <p:nvSpPr>
              <p:cNvPr id="47" name="正方形/長方形 46"/>
              <p:cNvSpPr/>
              <p:nvPr/>
            </p:nvSpPr>
            <p:spPr>
              <a:xfrm>
                <a:off x="481964" y="3100718"/>
                <a:ext cx="784861" cy="579108"/>
              </a:xfrm>
              <a:prstGeom prst="rect">
                <a:avLst/>
              </a:prstGeom>
              <a:solidFill>
                <a:srgbClr val="A0A0A0"/>
              </a:solidFill>
              <a:ln w="1905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/>
              </a:p>
            </p:txBody>
          </p:sp>
          <p:sp>
            <p:nvSpPr>
              <p:cNvPr id="48" name="正方形/長方形 47"/>
              <p:cNvSpPr/>
              <p:nvPr/>
            </p:nvSpPr>
            <p:spPr>
              <a:xfrm>
                <a:off x="481964" y="5193043"/>
                <a:ext cx="784861" cy="579108"/>
              </a:xfrm>
              <a:prstGeom prst="rect">
                <a:avLst/>
              </a:prstGeom>
              <a:solidFill>
                <a:srgbClr val="A0A0A0"/>
              </a:solidFill>
              <a:ln w="1905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/>
              </a:p>
            </p:txBody>
          </p:sp>
        </p:grpSp>
        <p:pic>
          <p:nvPicPr>
            <p:cNvPr id="42" name="図 4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3506" y="2763037"/>
              <a:ext cx="1702800" cy="735610"/>
            </a:xfrm>
            <a:prstGeom prst="rect">
              <a:avLst/>
            </a:prstGeom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初心者特典</a:t>
            </a:r>
            <a:r>
              <a:rPr kumimoji="1" lang="ja-JP" altLang="en-US" dirty="0"/>
              <a:t>登録方法①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3875" y="836613"/>
            <a:ext cx="809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「初心者</a:t>
            </a:r>
            <a:r>
              <a:rPr kumimoji="1" lang="ja-JP" altLang="en-US" b="1" dirty="0"/>
              <a:t>情報」を登録する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3874" y="1205945"/>
            <a:ext cx="8094663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spcAft>
                <a:spcPts val="600"/>
              </a:spcAft>
              <a:buFont typeface="+mj-ea"/>
              <a:buAutoNum type="circleNumDbPlain"/>
            </a:pPr>
            <a:r>
              <a:rPr lang="en-US" altLang="ja-JP" sz="1600" dirty="0"/>
              <a:t>[</a:t>
            </a:r>
            <a:r>
              <a:rPr lang="ja-JP" altLang="en-US" sz="1600" b="1" dirty="0"/>
              <a:t>初心者特典画像</a:t>
            </a:r>
            <a:r>
              <a:rPr lang="en-US" altLang="ja-JP" sz="1600" dirty="0"/>
              <a:t>]</a:t>
            </a:r>
            <a:r>
              <a:rPr lang="ja-JP" altLang="en-US" sz="1600" dirty="0" err="1"/>
              <a:t>を登</a:t>
            </a:r>
            <a:r>
              <a:rPr lang="ja-JP" altLang="en-US" sz="1600" dirty="0"/>
              <a:t>録します。</a:t>
            </a:r>
            <a:endParaRPr lang="en-US" altLang="ja-JP" sz="1600" dirty="0"/>
          </a:p>
          <a:p>
            <a:pPr marL="252000" indent="-252000">
              <a:spcAft>
                <a:spcPts val="600"/>
              </a:spcAft>
              <a:buFont typeface="+mj-ea"/>
              <a:buAutoNum type="circleNumDbPlain"/>
            </a:pPr>
            <a:r>
              <a:rPr lang="en-US" altLang="ja-JP" sz="1600" dirty="0"/>
              <a:t>[</a:t>
            </a:r>
            <a:r>
              <a:rPr lang="ja-JP" altLang="en-US" sz="1600" b="1" dirty="0"/>
              <a:t>初心者特典文言</a:t>
            </a:r>
            <a:r>
              <a:rPr lang="en-US" altLang="ja-JP" sz="1600" dirty="0"/>
              <a:t>]</a:t>
            </a:r>
            <a:r>
              <a:rPr lang="ja-JP" altLang="en-US" sz="1600" dirty="0"/>
              <a:t>を入力します。</a:t>
            </a:r>
            <a:endParaRPr lang="en-US" altLang="ja-JP" sz="1600" dirty="0"/>
          </a:p>
          <a:p>
            <a:pPr marL="252000" indent="-252000">
              <a:spcAft>
                <a:spcPts val="600"/>
              </a:spcAft>
            </a:pPr>
            <a:r>
              <a:rPr lang="en-US" altLang="ja-JP" sz="1050" dirty="0"/>
              <a:t>※</a:t>
            </a:r>
            <a:r>
              <a:rPr lang="ja-JP" altLang="en-US" sz="1050" dirty="0"/>
              <a:t>リニューアル前から登録されていた場合、特典画像･文言共に既に登録された状態になっています。</a:t>
            </a:r>
            <a:endParaRPr lang="en-US" altLang="ja-JP" sz="1050" dirty="0"/>
          </a:p>
          <a:p>
            <a:pPr marL="252000" indent="-252000">
              <a:spcAft>
                <a:spcPts val="600"/>
              </a:spcAft>
              <a:buFont typeface="+mj-ea"/>
              <a:buAutoNum type="circleNumDbPlain" startAt="3"/>
            </a:pPr>
            <a:r>
              <a:rPr lang="en-US" altLang="ja-JP" sz="1600" dirty="0"/>
              <a:t>[</a:t>
            </a:r>
            <a:r>
              <a:rPr lang="ja-JP" altLang="en-US" sz="1600" dirty="0"/>
              <a:t>初心者特典表示</a:t>
            </a:r>
            <a:r>
              <a:rPr lang="en-US" altLang="ja-JP" sz="1600" dirty="0"/>
              <a:t>]</a:t>
            </a:r>
            <a:r>
              <a:rPr lang="ja-JP" altLang="en-US" sz="1600" dirty="0"/>
              <a:t>の</a:t>
            </a:r>
            <a:r>
              <a:rPr lang="en-US" altLang="ja-JP" sz="1600" dirty="0"/>
              <a:t>[</a:t>
            </a:r>
            <a:r>
              <a:rPr lang="ja-JP" altLang="en-US" sz="1600" b="1" dirty="0"/>
              <a:t>公開</a:t>
            </a:r>
            <a:r>
              <a:rPr lang="en-US" altLang="ja-JP" sz="1600" dirty="0"/>
              <a:t>]</a:t>
            </a:r>
            <a:r>
              <a:rPr lang="ja-JP" altLang="en-US" sz="1600" dirty="0"/>
              <a:t>を選択</a:t>
            </a:r>
            <a:r>
              <a:rPr lang="ja-JP" altLang="en-US" sz="1600" dirty="0" err="1"/>
              <a:t>ます</a:t>
            </a:r>
            <a:r>
              <a:rPr lang="en-US" altLang="ja-JP" sz="1050" dirty="0">
                <a:solidFill>
                  <a:srgbClr val="C00000"/>
                </a:solidFill>
              </a:rPr>
              <a:t>※</a:t>
            </a:r>
            <a:r>
              <a:rPr lang="ja-JP" altLang="en-US" sz="1050" dirty="0">
                <a:solidFill>
                  <a:srgbClr val="C00000"/>
                </a:solidFill>
              </a:rPr>
              <a:t>公開しない場合は</a:t>
            </a:r>
            <a:r>
              <a:rPr lang="en-US" altLang="ja-JP" sz="1050" dirty="0">
                <a:solidFill>
                  <a:srgbClr val="C00000"/>
                </a:solidFill>
              </a:rPr>
              <a:t>[</a:t>
            </a:r>
            <a:r>
              <a:rPr lang="ja-JP" altLang="en-US" sz="1050" dirty="0">
                <a:solidFill>
                  <a:srgbClr val="C00000"/>
                </a:solidFill>
              </a:rPr>
              <a:t>非公開</a:t>
            </a:r>
            <a:r>
              <a:rPr lang="en-US" altLang="ja-JP" sz="1050" dirty="0">
                <a:solidFill>
                  <a:srgbClr val="C00000"/>
                </a:solidFill>
              </a:rPr>
              <a:t>]</a:t>
            </a:r>
            <a:r>
              <a:rPr lang="ja-JP" altLang="en-US" sz="1050" dirty="0">
                <a:solidFill>
                  <a:srgbClr val="C00000"/>
                </a:solidFill>
              </a:rPr>
              <a:t>を選択してください</a:t>
            </a:r>
            <a:endParaRPr lang="en-US" altLang="ja-JP" sz="105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372087" y="6567155"/>
            <a:ext cx="17235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000" dirty="0">
                <a:solidFill>
                  <a:srgbClr val="C00000"/>
                </a:solidFill>
              </a:rPr>
              <a:t>※</a:t>
            </a:r>
            <a:r>
              <a:rPr kumimoji="1" lang="ja-JP" altLang="en-US" sz="1000" dirty="0">
                <a:solidFill>
                  <a:srgbClr val="C00000"/>
                </a:solidFill>
              </a:rPr>
              <a:t>画像は全てイメージです</a:t>
            </a:r>
            <a:endParaRPr kumimoji="1" lang="en-US" altLang="ja-JP" sz="1000" dirty="0">
              <a:solidFill>
                <a:srgbClr val="C00000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945803" y="4949035"/>
            <a:ext cx="949797" cy="226188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945804" y="5398300"/>
            <a:ext cx="4155555" cy="492871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715344" y="4702814"/>
            <a:ext cx="205184" cy="24622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04934" y="5602167"/>
            <a:ext cx="205184" cy="24622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</a:rPr>
              <a:t>②</a:t>
            </a:r>
          </a:p>
        </p:txBody>
      </p:sp>
      <p:cxnSp>
        <p:nvCxnSpPr>
          <p:cNvPr id="7" name="コネクタ: カギ線 6"/>
          <p:cNvCxnSpPr/>
          <p:nvPr/>
        </p:nvCxnSpPr>
        <p:spPr>
          <a:xfrm flipV="1">
            <a:off x="5940152" y="2924944"/>
            <a:ext cx="1423403" cy="792088"/>
          </a:xfrm>
          <a:prstGeom prst="bentConnector3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/>
          <p:cNvSpPr/>
          <p:nvPr/>
        </p:nvSpPr>
        <p:spPr>
          <a:xfrm>
            <a:off x="7330727" y="2624248"/>
            <a:ext cx="1460847" cy="66187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7330727" y="3281474"/>
            <a:ext cx="1460847" cy="504832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6" name="コネクタ: カギ線 25"/>
          <p:cNvCxnSpPr>
            <a:cxnSpLocks/>
            <a:stCxn id="19" idx="3"/>
            <a:endCxn id="24" idx="1"/>
          </p:cNvCxnSpPr>
          <p:nvPr/>
        </p:nvCxnSpPr>
        <p:spPr>
          <a:xfrm flipV="1">
            <a:off x="6101359" y="3533890"/>
            <a:ext cx="1229368" cy="2110846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正方形/長方形 50"/>
          <p:cNvSpPr/>
          <p:nvPr/>
        </p:nvSpPr>
        <p:spPr>
          <a:xfrm>
            <a:off x="1922798" y="6100249"/>
            <a:ext cx="921010" cy="276225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752200" y="6130253"/>
            <a:ext cx="205184" cy="24622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2541116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tx1">
              <a:lumMod val="95000"/>
              <a:lumOff val="5000"/>
            </a:schemeClr>
          </a:solidFill>
          <a:prstDash val="dash"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spAutoFit/>
      </a:bodyPr>
      <a:lstStyle>
        <a:defPPr algn="ctr">
          <a:defRPr kumimoji="1" dirty="0" smtClean="0">
            <a:solidFill>
              <a:schemeClr val="tx1">
                <a:lumMod val="85000"/>
                <a:lumOff val="15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GH0000_スマホ版ログインジャックバナー資料.pptx" id="{1D0DD924-8D07-4C6F-956D-34D857D42719}" vid="{349E31B8-B88A-4737-81C9-7C3508A802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2677</TotalTime>
  <Words>1149</Words>
  <Application>Microsoft Office PowerPoint</Application>
  <PresentationFormat>画面に合わせる (4:3)</PresentationFormat>
  <Paragraphs>180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6" baseType="lpstr">
      <vt:lpstr>Segoe UI 本文</vt:lpstr>
      <vt:lpstr>メイリオ</vt:lpstr>
      <vt:lpstr>游明朝 Demibold</vt:lpstr>
      <vt:lpstr>Arial</vt:lpstr>
      <vt:lpstr>Segoe UI</vt:lpstr>
      <vt:lpstr>Office ​​テーマ</vt:lpstr>
      <vt:lpstr>特典コミュニティ マネージャー登録方法</vt:lpstr>
      <vt:lpstr>登録方法</vt:lpstr>
      <vt:lpstr>出稼ぎ特典の登録方法</vt:lpstr>
      <vt:lpstr>出稼ぎ特典登録方法①</vt:lpstr>
      <vt:lpstr>出稼ぎ特典登録方法②</vt:lpstr>
      <vt:lpstr>出稼ぎ特典登録方法③</vt:lpstr>
      <vt:lpstr>出稼ぎ特典登録方法④</vt:lpstr>
      <vt:lpstr>初心者特典の登録方法</vt:lpstr>
      <vt:lpstr>初心者特典登録方法①</vt:lpstr>
      <vt:lpstr>初心者特典登録方法②</vt:lpstr>
      <vt:lpstr>初心者特典登録方法③</vt:lpstr>
      <vt:lpstr>店舗型特典の登録方法</vt:lpstr>
      <vt:lpstr>店舗型特典登録方法①</vt:lpstr>
      <vt:lpstr>店舗型特典登録方法②</vt:lpstr>
      <vt:lpstr>店舗型特典登録方法③</vt:lpstr>
      <vt:lpstr>人妻店特典の登録方法</vt:lpstr>
      <vt:lpstr>人妻店特典登録方法①</vt:lpstr>
      <vt:lpstr>人妻店特典登録方法②</vt:lpstr>
      <vt:lpstr>人妻店特典登録方法③</vt:lpstr>
      <vt:lpstr>人妻店特典登録方法④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座間 梓</dc:creator>
  <cp:lastModifiedBy>熊谷 雄介</cp:lastModifiedBy>
  <cp:revision>42</cp:revision>
  <dcterms:created xsi:type="dcterms:W3CDTF">2017-02-17T03:48:51Z</dcterms:created>
  <dcterms:modified xsi:type="dcterms:W3CDTF">2018-03-26T08:40:34Z</dcterms:modified>
</cp:coreProperties>
</file>