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5" r:id="rId4"/>
    <p:sldId id="263" r:id="rId5"/>
    <p:sldId id="264" r:id="rId6"/>
    <p:sldId id="262" r:id="rId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1D2"/>
    <a:srgbClr val="FFFFCC"/>
    <a:srgbClr val="2E6EBC"/>
    <a:srgbClr val="5C93D6"/>
    <a:srgbClr val="4785D1"/>
    <a:srgbClr val="2962A7"/>
    <a:srgbClr val="689CDA"/>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868" autoAdjust="0"/>
  </p:normalViewPr>
  <p:slideViewPr>
    <p:cSldViewPr>
      <p:cViewPr varScale="1">
        <p:scale>
          <a:sx n="91" d="100"/>
          <a:sy n="91" d="100"/>
        </p:scale>
        <p:origin x="10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096BD58A-9353-48F4-BD76-9468D85F2CD4}" type="datetimeFigureOut">
              <a:rPr kumimoji="1" lang="ja-JP" altLang="en-US" smtClean="0"/>
              <a:t>2017/3/3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D9F0493A-0AF5-4135-81CD-8E29E6960B78}" type="slidenum">
              <a:rPr kumimoji="1" lang="ja-JP" altLang="en-US" smtClean="0"/>
              <a:t>‹#›</a:t>
            </a:fld>
            <a:endParaRPr kumimoji="1" lang="ja-JP" altLang="en-US"/>
          </a:p>
        </p:txBody>
      </p:sp>
    </p:spTree>
    <p:extLst>
      <p:ext uri="{BB962C8B-B14F-4D97-AF65-F5344CB8AC3E}">
        <p14:creationId xmlns:p14="http://schemas.microsoft.com/office/powerpoint/2010/main" val="2177001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9F0493A-0AF5-4135-81CD-8E29E6960B78}" type="slidenum">
              <a:rPr kumimoji="1" lang="ja-JP" altLang="en-US" smtClean="0"/>
              <a:t>1</a:t>
            </a:fld>
            <a:endParaRPr kumimoji="1" lang="ja-JP" altLang="en-US"/>
          </a:p>
        </p:txBody>
      </p:sp>
    </p:spTree>
    <p:extLst>
      <p:ext uri="{BB962C8B-B14F-4D97-AF65-F5344CB8AC3E}">
        <p14:creationId xmlns:p14="http://schemas.microsoft.com/office/powerpoint/2010/main" val="852253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9F0493A-0AF5-4135-81CD-8E29E6960B78}" type="slidenum">
              <a:rPr kumimoji="1" lang="ja-JP" altLang="en-US" smtClean="0"/>
              <a:t>4</a:t>
            </a:fld>
            <a:endParaRPr kumimoji="1" lang="ja-JP" altLang="en-US"/>
          </a:p>
        </p:txBody>
      </p:sp>
    </p:spTree>
    <p:extLst>
      <p:ext uri="{BB962C8B-B14F-4D97-AF65-F5344CB8AC3E}">
        <p14:creationId xmlns:p14="http://schemas.microsoft.com/office/powerpoint/2010/main" val="3506833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9F0493A-0AF5-4135-81CD-8E29E6960B78}" type="slidenum">
              <a:rPr kumimoji="1" lang="ja-JP" altLang="en-US" smtClean="0"/>
              <a:t>5</a:t>
            </a:fld>
            <a:endParaRPr kumimoji="1" lang="ja-JP" altLang="en-US"/>
          </a:p>
        </p:txBody>
      </p:sp>
    </p:spTree>
    <p:extLst>
      <p:ext uri="{BB962C8B-B14F-4D97-AF65-F5344CB8AC3E}">
        <p14:creationId xmlns:p14="http://schemas.microsoft.com/office/powerpoint/2010/main" val="3506833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5" name="角丸四角形 4"/>
          <p:cNvSpPr/>
          <p:nvPr/>
        </p:nvSpPr>
        <p:spPr>
          <a:xfrm>
            <a:off x="107504" y="116632"/>
            <a:ext cx="8928992" cy="432048"/>
          </a:xfrm>
          <a:prstGeom prst="roundRect">
            <a:avLst>
              <a:gd name="adj" fmla="val 50000"/>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ffectLst/>
            </a:endParaRPr>
          </a:p>
        </p:txBody>
      </p:sp>
      <p:sp>
        <p:nvSpPr>
          <p:cNvPr id="10" name="二等辺三角形 9"/>
          <p:cNvSpPr/>
          <p:nvPr userDrawn="1"/>
        </p:nvSpPr>
        <p:spPr>
          <a:xfrm rot="10800000">
            <a:off x="8604448" y="476672"/>
            <a:ext cx="144016" cy="216024"/>
          </a:xfrm>
          <a:prstGeom prst="triangle">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8244408" y="250320"/>
            <a:ext cx="576064" cy="288032"/>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userDrawn="1"/>
        </p:nvCxnSpPr>
        <p:spPr>
          <a:xfrm>
            <a:off x="143508" y="6343228"/>
            <a:ext cx="8856984" cy="0"/>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050" name="Picture 2" descr="C:\Users\at0309012\Desktop\FLAGロゴ\FLAG_logo_512_51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61969" y="181167"/>
            <a:ext cx="326118" cy="326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307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405191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77534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244900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1377398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2116406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234664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28631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419983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40408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46D589-7139-47EF-B7DA-220F94B85AB5}" type="datetimeFigureOut">
              <a:rPr kumimoji="1" lang="ja-JP" altLang="en-US" smtClean="0"/>
              <a:t>2017/3/3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88944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6D589-7139-47EF-B7DA-220F94B85AB5}" type="datetimeFigureOut">
              <a:rPr kumimoji="1" lang="ja-JP" altLang="en-US" smtClean="0"/>
              <a:t>2017/3/3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630B2-C0DA-40CE-81E4-CAD46B43C5D5}" type="slidenum">
              <a:rPr kumimoji="1" lang="ja-JP" altLang="en-US" smtClean="0"/>
              <a:t>‹#›</a:t>
            </a:fld>
            <a:endParaRPr kumimoji="1" lang="ja-JP" altLang="en-US"/>
          </a:p>
        </p:txBody>
      </p:sp>
    </p:spTree>
    <p:extLst>
      <p:ext uri="{BB962C8B-B14F-4D97-AF65-F5344CB8AC3E}">
        <p14:creationId xmlns:p14="http://schemas.microsoft.com/office/powerpoint/2010/main" val="2650900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3680329" y="2589872"/>
            <a:ext cx="2658100" cy="1107996"/>
          </a:xfrm>
          <a:prstGeom prst="rect">
            <a:avLst/>
          </a:prstGeom>
          <a:noFill/>
        </p:spPr>
        <p:txBody>
          <a:bodyPr wrap="none" rtlCol="0">
            <a:spAutoFit/>
          </a:bodyPr>
          <a:lstStyle/>
          <a:p>
            <a:pPr algn="ctr"/>
            <a:r>
              <a:rPr lang="ja-JP" altLang="en-US" sz="66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ＦＬＡＧ</a:t>
            </a:r>
            <a:endParaRPr lang="en-US" altLang="ja-JP" sz="66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1259632" y="3697868"/>
            <a:ext cx="6624736" cy="523220"/>
          </a:xfrm>
          <a:prstGeom prst="rect">
            <a:avLst/>
          </a:prstGeom>
        </p:spPr>
        <p:txBody>
          <a:bodyPr wrap="square">
            <a:spAutoFit/>
          </a:bodyPr>
          <a:lstStyle/>
          <a:p>
            <a:pPr lvl="0" algn="ctr"/>
            <a:r>
              <a:rPr lang="ja-JP" altLang="en-US" sz="2800" dirty="0">
                <a:solidFill>
                  <a:prstClr val="black">
                    <a:lumMod val="75000"/>
                    <a:lumOff val="25000"/>
                  </a:prstClr>
                </a:solidFill>
                <a:latin typeface="Meiryo UI" panose="020B0604030504040204" pitchFamily="50" charset="-128"/>
                <a:ea typeface="Meiryo UI" panose="020B0604030504040204" pitchFamily="50" charset="-128"/>
              </a:rPr>
              <a:t>～お知らせ・チャットアプリ～</a:t>
            </a:r>
            <a:endParaRPr lang="en-US" altLang="ja-JP" sz="2800" dirty="0">
              <a:solidFill>
                <a:prstClr val="black">
                  <a:lumMod val="75000"/>
                  <a:lumOff val="25000"/>
                </a:prstClr>
              </a:solidFill>
              <a:latin typeface="Meiryo UI" panose="020B0604030504040204" pitchFamily="50" charset="-128"/>
              <a:ea typeface="Meiryo UI" panose="020B0604030504040204" pitchFamily="50" charset="-128"/>
            </a:endParaRPr>
          </a:p>
        </p:txBody>
      </p:sp>
      <p:pic>
        <p:nvPicPr>
          <p:cNvPr id="3" name="Picture 2" descr="C:\Users\at0309012\Desktop\FLAGロゴ\FLAG_logo_512_5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8020" y="2784301"/>
            <a:ext cx="845791" cy="84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12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t0309012\Desktop\スプラッシュ画面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5949" y="1710333"/>
            <a:ext cx="2089964" cy="3715491"/>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213420" y="169720"/>
            <a:ext cx="1154290" cy="338554"/>
          </a:xfrm>
          <a:prstGeom prst="rect">
            <a:avLst/>
          </a:prstGeom>
          <a:noFill/>
        </p:spPr>
        <p:txBody>
          <a:bodyPr wrap="none" rtlCol="0">
            <a:spAutoFit/>
          </a:bodyPr>
          <a:lstStyle/>
          <a:p>
            <a:r>
              <a:rPr kumimoji="1"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FLAG</a:t>
            </a:r>
            <a:r>
              <a:rPr kumimoji="1"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概要</a:t>
            </a:r>
          </a:p>
        </p:txBody>
      </p:sp>
      <p:sp>
        <p:nvSpPr>
          <p:cNvPr id="3" name="テキスト ボックス 2"/>
          <p:cNvSpPr txBox="1"/>
          <p:nvPr/>
        </p:nvSpPr>
        <p:spPr>
          <a:xfrm>
            <a:off x="395536" y="2354684"/>
            <a:ext cx="5680595" cy="2154436"/>
          </a:xfrm>
          <a:prstGeom prst="rect">
            <a:avLst/>
          </a:prstGeom>
          <a:noFill/>
        </p:spPr>
        <p:txBody>
          <a:bodyPr wrap="square" rtlCol="0">
            <a:spAutoFit/>
          </a:bodyPr>
          <a:lstStyle/>
          <a:p>
            <a:pPr lvl="0"/>
            <a:r>
              <a:rPr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「ＦＬＡＧ」はヘブンネットやガールズヘブンからのお知らせやキャンペーン情報などを受け取ることができるお知らせアプリです。</a:t>
            </a:r>
            <a:endParaRPr lang="en-US" altLang="ja-JP" sz="2400" dirty="0">
              <a:solidFill>
                <a:schemeClr val="tx1">
                  <a:lumMod val="75000"/>
                  <a:lumOff val="25000"/>
                </a:schemeClr>
              </a:solidFill>
              <a:latin typeface="Meiryo UI" panose="020B0604030504040204" pitchFamily="50" charset="-128"/>
              <a:ea typeface="Meiryo UI" panose="020B0604030504040204" pitchFamily="50" charset="-128"/>
            </a:endParaRPr>
          </a:p>
          <a:p>
            <a:pPr lvl="0"/>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lvl="0"/>
            <a:r>
              <a:rPr lang="ja-JP" altLang="en-US" sz="2400" dirty="0">
                <a:solidFill>
                  <a:schemeClr val="tx1">
                    <a:lumMod val="75000"/>
                    <a:lumOff val="25000"/>
                  </a:schemeClr>
                </a:solidFill>
                <a:latin typeface="Meiryo UI" panose="020B0604030504040204" pitchFamily="50" charset="-128"/>
                <a:ea typeface="Meiryo UI" panose="020B0604030504040204" pitchFamily="50" charset="-128"/>
              </a:rPr>
              <a:t>ご不明点などは簡単にチャットでお問合せいただくこともできます。</a:t>
            </a:r>
            <a:endParaRPr lang="en-US" altLang="ja-JP" sz="240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1026" name="Picture 2" descr="C:\Users\at0309012\Desktop\色々\その他\58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908720"/>
            <a:ext cx="2795587" cy="528161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p:cNvCxnSpPr/>
          <p:nvPr/>
        </p:nvCxnSpPr>
        <p:spPr>
          <a:xfrm flipV="1">
            <a:off x="224347" y="1844823"/>
            <a:ext cx="1929750" cy="1"/>
          </a:xfrm>
          <a:prstGeom prst="line">
            <a:avLst/>
          </a:prstGeom>
          <a:ln w="2540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39552" y="1383158"/>
            <a:ext cx="1614545" cy="461665"/>
          </a:xfrm>
          <a:prstGeom prst="rect">
            <a:avLst/>
          </a:prstGeom>
          <a:noFill/>
        </p:spPr>
        <p:txBody>
          <a:bodyPr wrap="none" rtlCol="0">
            <a:spAutoFit/>
          </a:bodyPr>
          <a:lstStyle/>
          <a:p>
            <a:pPr lvl="0"/>
            <a:r>
              <a:rPr lang="ja-JP" altLang="en-US" sz="2400" dirty="0">
                <a:solidFill>
                  <a:prstClr val="black">
                    <a:lumMod val="75000"/>
                    <a:lumOff val="25000"/>
                  </a:prstClr>
                </a:solidFill>
                <a:latin typeface="HGP創英角ｺﾞｼｯｸUB" panose="020B0900000000000000" pitchFamily="50" charset="-128"/>
                <a:ea typeface="HGP創英角ｺﾞｼｯｸUB" panose="020B0900000000000000" pitchFamily="50" charset="-128"/>
              </a:rPr>
              <a:t>ＦＬＡＧとは</a:t>
            </a:r>
          </a:p>
        </p:txBody>
      </p:sp>
      <p:grpSp>
        <p:nvGrpSpPr>
          <p:cNvPr id="10" name="グループ化 9"/>
          <p:cNvGrpSpPr/>
          <p:nvPr/>
        </p:nvGrpSpPr>
        <p:grpSpPr>
          <a:xfrm>
            <a:off x="251520" y="1494308"/>
            <a:ext cx="289883" cy="317773"/>
            <a:chOff x="-1145521" y="338997"/>
            <a:chExt cx="676961" cy="742091"/>
          </a:xfrm>
        </p:grpSpPr>
        <p:sp>
          <p:nvSpPr>
            <p:cNvPr id="11" name="正方形/長方形 10"/>
            <p:cNvSpPr/>
            <p:nvPr/>
          </p:nvSpPr>
          <p:spPr>
            <a:xfrm rot="21082579">
              <a:off x="-1116632" y="338997"/>
              <a:ext cx="648072" cy="497715"/>
            </a:xfrm>
            <a:prstGeom prst="rect">
              <a:avLst/>
            </a:prstGeom>
            <a:solidFill>
              <a:schemeClr val="tx1">
                <a:lumMod val="65000"/>
                <a:lumOff val="35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1145521" y="404664"/>
              <a:ext cx="102533" cy="67642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15" name="テキスト ボックス 14"/>
          <p:cNvSpPr txBox="1"/>
          <p:nvPr/>
        </p:nvSpPr>
        <p:spPr>
          <a:xfrm>
            <a:off x="7433421" y="6654552"/>
            <a:ext cx="1710579"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画面は開発中のイメージです。</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19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213420" y="169720"/>
            <a:ext cx="1300356" cy="338554"/>
          </a:xfrm>
          <a:prstGeom prst="rect">
            <a:avLst/>
          </a:prstGeom>
          <a:noFill/>
        </p:spPr>
        <p:txBody>
          <a:bodyPr wrap="none" rtlCol="0">
            <a:spAutoFit/>
          </a:bodyPr>
          <a:lstStyle/>
          <a:p>
            <a:r>
              <a:rPr kumimoji="1"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お知らせ内容</a:t>
            </a:r>
          </a:p>
        </p:txBody>
      </p:sp>
      <p:sp>
        <p:nvSpPr>
          <p:cNvPr id="13" name="テキスト ボックス 12"/>
          <p:cNvSpPr txBox="1"/>
          <p:nvPr/>
        </p:nvSpPr>
        <p:spPr>
          <a:xfrm>
            <a:off x="240854" y="1085830"/>
            <a:ext cx="8507610" cy="4647426"/>
          </a:xfrm>
          <a:prstGeom prst="rect">
            <a:avLst/>
          </a:prstGeom>
          <a:noFill/>
        </p:spPr>
        <p:txBody>
          <a:bodyPr wrap="square" rtlCol="0">
            <a:spAutoFit/>
          </a:bodyPr>
          <a:lstStyle/>
          <a:p>
            <a:pPr lvl="0">
              <a:tabLst>
                <a:tab pos="361950" algn="l"/>
              </a:tabLst>
            </a:pP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rPr>
              <a:t>・新機能、新商品情報</a:t>
            </a:r>
            <a:endPar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ヘブンネット・ガールズヘブンでリリースされた新機能や新商品の情報をお知らせします。</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新機能の詳しい使い方など、新しいお知らせサイトで今までよりも詳細にお伝えします。</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rPr>
              <a:t>・キャンペーン情報</a:t>
            </a:r>
            <a:endPar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キャンペーン情報もまずはＦＬＡＧでお知らせされますので、お得な情報も必ずご確認</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いただけます。</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rPr>
              <a:t>・緊急連絡</a:t>
            </a:r>
            <a:endPar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万が一、ヘブンネットやガールズヘブンのフロントページや管理画面に障害が発生した</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場合は、いち早くお知らせします。状況なども逐一ご案内します。</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rPr>
              <a:t>・アクセスアップに役立つ情報</a:t>
            </a:r>
            <a:endPar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コンテンツの有効な使い方をヘブン編集部やガールズ編集部からご案内します。</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lvl="0">
              <a:tabLst>
                <a:tab pos="361950" algn="l"/>
              </a:tabLst>
            </a:pP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アクセスアップの参考にお役立てください。</a:t>
            </a:r>
            <a:endParaRPr lang="en-US" altLang="ja-JP" sz="2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716016" y="5939988"/>
            <a:ext cx="4317207" cy="369332"/>
          </a:xfrm>
          <a:prstGeom prst="rect">
            <a:avLst/>
          </a:prstGeom>
        </p:spPr>
        <p:txBody>
          <a:bodyPr wrap="none">
            <a:spAutoFit/>
          </a:bodyPr>
          <a:lstStyle/>
          <a:p>
            <a:pPr lvl="0">
              <a:tabLst>
                <a:tab pos="361950" algn="l"/>
              </a:tabLst>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その他、お役立ち情報を随時配信予定です。</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61388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t0309012\Desktop\FLAG画面.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925" y="1681758"/>
            <a:ext cx="2165668" cy="3852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t0309012\Desktop\色々\その他\58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788" y="836712"/>
            <a:ext cx="2907840" cy="5493686"/>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213420" y="169720"/>
            <a:ext cx="1521379" cy="338554"/>
          </a:xfrm>
          <a:prstGeom prst="rect">
            <a:avLst/>
          </a:prstGeom>
          <a:noFill/>
        </p:spPr>
        <p:txBody>
          <a:bodyPr wrap="none" rtlCol="0">
            <a:spAutoFit/>
          </a:bodyPr>
          <a:lstStyle/>
          <a:p>
            <a:r>
              <a:rPr kumimoji="1" lang="en-US" altLang="ja-JP" sz="1600" b="1" dirty="0">
                <a:solidFill>
                  <a:schemeClr val="tx1">
                    <a:lumMod val="65000"/>
                    <a:lumOff val="35000"/>
                  </a:schemeClr>
                </a:solidFill>
                <a:latin typeface="Meiryo UI" panose="020B0604030504040204" pitchFamily="50" charset="-128"/>
                <a:ea typeface="Meiryo UI" panose="020B0604030504040204" pitchFamily="50" charset="-128"/>
              </a:rPr>
              <a:t>FLAG</a:t>
            </a:r>
            <a:r>
              <a:rPr kumimoji="1"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の使い方</a:t>
            </a:r>
          </a:p>
        </p:txBody>
      </p:sp>
      <p:sp>
        <p:nvSpPr>
          <p:cNvPr id="27" name="テキスト ボックス 26"/>
          <p:cNvSpPr txBox="1"/>
          <p:nvPr/>
        </p:nvSpPr>
        <p:spPr>
          <a:xfrm>
            <a:off x="3203848" y="1334145"/>
            <a:ext cx="5557680" cy="1077218"/>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チャットは、多くの方が利用しているコミュニケーションアプリ風のデザインになっています。</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多くの方が日常的に利用しているアプリの操作性に似ているため、自然に利用することができます。</a:t>
            </a:r>
            <a:endParaRPr kumimoji="1" lang="en-US" altLang="ja-JP" sz="1600" dirty="0">
              <a:latin typeface="Meiryo UI" panose="020B0604030504040204" pitchFamily="50" charset="-128"/>
              <a:ea typeface="Meiryo UI" panose="020B0604030504040204" pitchFamily="50" charset="-128"/>
            </a:endParaRPr>
          </a:p>
        </p:txBody>
      </p:sp>
      <p:pic>
        <p:nvPicPr>
          <p:cNvPr id="2057" name="Picture 9" descr="C:\Users\at0309012\Desktop\写真 2017-02-02 午後1 49 47.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2665715"/>
            <a:ext cx="1791240" cy="3186020"/>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sp>
        <p:nvSpPr>
          <p:cNvPr id="35" name="テキスト ボックス 34"/>
          <p:cNvSpPr txBox="1"/>
          <p:nvPr/>
        </p:nvSpPr>
        <p:spPr>
          <a:xfrm>
            <a:off x="3175989" y="5877505"/>
            <a:ext cx="1819099" cy="3693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下部のフォームからチャットを入力し、上部にチャット内容が表示されます。</a:t>
            </a:r>
            <a:endParaRPr lang="en-US" altLang="ja-JP" sz="9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073138" y="5877505"/>
            <a:ext cx="1819099" cy="3693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メニューのボタンからお知らせのみを絞り込むことも可能です。</a:t>
            </a:r>
            <a:endParaRPr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092280" y="5877505"/>
            <a:ext cx="1819099" cy="3693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アイコンをタップすると起動することができます。</a:t>
            </a:r>
            <a:endParaRPr lang="en-US" altLang="ja-JP" sz="900" dirty="0">
              <a:latin typeface="Meiryo UI" panose="020B0604030504040204" pitchFamily="50" charset="-128"/>
              <a:ea typeface="Meiryo UI" panose="020B0604030504040204" pitchFamily="50" charset="-128"/>
            </a:endParaRPr>
          </a:p>
        </p:txBody>
      </p:sp>
      <p:pic>
        <p:nvPicPr>
          <p:cNvPr id="3076" name="Picture 4" descr="C:\Users\at0309012\Desktop\FLAG画面_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20763" y="2665715"/>
            <a:ext cx="1792800" cy="3188793"/>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pic>
        <p:nvPicPr>
          <p:cNvPr id="3077" name="Picture 5" descr="C:\Users\at0309012\Desktop\FLAG画面_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75989" y="2665715"/>
            <a:ext cx="1792800" cy="3188793"/>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sp>
        <p:nvSpPr>
          <p:cNvPr id="16" name="テキスト ボックス 15"/>
          <p:cNvSpPr txBox="1"/>
          <p:nvPr/>
        </p:nvSpPr>
        <p:spPr>
          <a:xfrm>
            <a:off x="7433421" y="6654552"/>
            <a:ext cx="1710579"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画面は開発中のイメージです。</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3832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C:\Users\at0309012\Desktop\FLAG画面.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960" y="692696"/>
            <a:ext cx="3117288" cy="5544616"/>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213420" y="169720"/>
            <a:ext cx="1192955" cy="338554"/>
          </a:xfrm>
          <a:prstGeom prst="rect">
            <a:avLst/>
          </a:prstGeom>
          <a:noFill/>
        </p:spPr>
        <p:txBody>
          <a:bodyPr wrap="none" rtlCol="0">
            <a:spAutoFit/>
          </a:bodyPr>
          <a:lstStyle/>
          <a:p>
            <a:r>
              <a:rPr kumimoji="1"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画面の説明</a:t>
            </a:r>
          </a:p>
        </p:txBody>
      </p:sp>
      <p:sp>
        <p:nvSpPr>
          <p:cNvPr id="2" name="正方形/長方形 1"/>
          <p:cNvSpPr/>
          <p:nvPr/>
        </p:nvSpPr>
        <p:spPr>
          <a:xfrm>
            <a:off x="3309765" y="908720"/>
            <a:ext cx="387483" cy="360040"/>
          </a:xfrm>
          <a:prstGeom prst="rect">
            <a:avLst/>
          </a:prstGeom>
          <a:noFill/>
          <a:ln w="44450">
            <a:solidFill>
              <a:srgbClr val="FF81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79960" y="3688868"/>
            <a:ext cx="3117288" cy="1612339"/>
          </a:xfrm>
          <a:prstGeom prst="rect">
            <a:avLst/>
          </a:prstGeom>
          <a:noFill/>
          <a:ln w="44450">
            <a:solidFill>
              <a:srgbClr val="FF81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79960" y="5805264"/>
            <a:ext cx="3117288" cy="432048"/>
          </a:xfrm>
          <a:prstGeom prst="rect">
            <a:avLst/>
          </a:prstGeom>
          <a:noFill/>
          <a:ln w="44450">
            <a:solidFill>
              <a:srgbClr val="FF81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770388" y="927770"/>
            <a:ext cx="2592288" cy="366424"/>
          </a:xfrm>
          <a:prstGeom prst="rect">
            <a:avLst/>
          </a:prstGeom>
          <a:solidFill>
            <a:schemeClr val="tx1">
              <a:lumMod val="75000"/>
              <a:lumOff val="25000"/>
            </a:schemeClr>
          </a:solidFill>
        </p:spPr>
        <p:txBody>
          <a:bodyPr wrap="square" tIns="90000" bIns="90000" rtlCol="0">
            <a:spAutoFit/>
          </a:bodyPr>
          <a:lstStyle/>
          <a:p>
            <a:pPr lvl="0"/>
            <a:r>
              <a:rPr lang="ja-JP" altLang="en-US" sz="1200" dirty="0">
                <a:solidFill>
                  <a:schemeClr val="bg1"/>
                </a:solidFill>
                <a:latin typeface="Meiryo UI" panose="020B0604030504040204" pitchFamily="50" charset="-128"/>
                <a:ea typeface="Meiryo UI" panose="020B0604030504040204" pitchFamily="50" charset="-128"/>
              </a:rPr>
              <a:t>メニューを表示します。</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3779912" y="3732714"/>
            <a:ext cx="2592288" cy="920422"/>
          </a:xfrm>
          <a:prstGeom prst="rect">
            <a:avLst/>
          </a:prstGeom>
          <a:solidFill>
            <a:schemeClr val="tx1">
              <a:lumMod val="75000"/>
              <a:lumOff val="25000"/>
            </a:schemeClr>
          </a:solidFill>
        </p:spPr>
        <p:txBody>
          <a:bodyPr wrap="square" tIns="90000" bIns="90000" rtlCol="0">
            <a:spAutoFit/>
          </a:bodyPr>
          <a:lstStyle/>
          <a:p>
            <a:pPr lvl="0"/>
            <a:r>
              <a:rPr lang="ja-JP" altLang="en-US" sz="1200" dirty="0">
                <a:solidFill>
                  <a:schemeClr val="bg1"/>
                </a:solidFill>
                <a:latin typeface="Meiryo UI" panose="020B0604030504040204" pitchFamily="50" charset="-128"/>
                <a:ea typeface="Meiryo UI" panose="020B0604030504040204" pitchFamily="50" charset="-128"/>
              </a:rPr>
              <a:t>チャットの表示されるスペースです。</a:t>
            </a:r>
            <a:endParaRPr lang="en-US" altLang="ja-JP" sz="1200" dirty="0">
              <a:solidFill>
                <a:schemeClr val="bg1"/>
              </a:solidFill>
              <a:latin typeface="Meiryo UI" panose="020B0604030504040204" pitchFamily="50" charset="-128"/>
              <a:ea typeface="Meiryo UI" panose="020B0604030504040204" pitchFamily="50" charset="-128"/>
            </a:endParaRPr>
          </a:p>
          <a:p>
            <a:pPr lvl="0"/>
            <a:r>
              <a:rPr lang="ja-JP" altLang="en-US" sz="1200" dirty="0">
                <a:solidFill>
                  <a:schemeClr val="bg1"/>
                </a:solidFill>
                <a:latin typeface="Meiryo UI" panose="020B0604030504040204" pitchFamily="50" charset="-128"/>
                <a:ea typeface="Meiryo UI" panose="020B0604030504040204" pitchFamily="50" charset="-128"/>
              </a:rPr>
              <a:t>自身のチャットが「緑」で、ＦＬＡＧスタッフからのチャットは「白」で、お知らせは「黄色」で表示されます。</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7433421" y="6654552"/>
            <a:ext cx="1710579"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画面は開発中のイメージです。</a:t>
            </a:r>
            <a:endParaRPr lang="en-US" altLang="ja-JP" sz="9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770388" y="5539656"/>
            <a:ext cx="2592288" cy="735756"/>
          </a:xfrm>
          <a:prstGeom prst="rect">
            <a:avLst/>
          </a:prstGeom>
          <a:solidFill>
            <a:schemeClr val="tx1">
              <a:lumMod val="75000"/>
              <a:lumOff val="25000"/>
            </a:schemeClr>
          </a:solidFill>
        </p:spPr>
        <p:txBody>
          <a:bodyPr wrap="square" tIns="90000" bIns="90000" rtlCol="0">
            <a:spAutoFit/>
          </a:bodyPr>
          <a:lstStyle/>
          <a:p>
            <a:pPr lvl="0"/>
            <a:r>
              <a:rPr lang="ja-JP" altLang="en-US" sz="1200" dirty="0">
                <a:solidFill>
                  <a:schemeClr val="bg1"/>
                </a:solidFill>
                <a:latin typeface="Meiryo UI" panose="020B0604030504040204" pitchFamily="50" charset="-128"/>
                <a:ea typeface="Meiryo UI" panose="020B0604030504040204" pitchFamily="50" charset="-128"/>
              </a:rPr>
              <a:t>空欄をタップするとチャットの入力画面を表示します。</a:t>
            </a:r>
            <a:r>
              <a:rPr lang="en-US" altLang="ja-JP" sz="1200" dirty="0">
                <a:solidFill>
                  <a:schemeClr val="bg1"/>
                </a:solidFill>
                <a:latin typeface="Meiryo UI" panose="020B0604030504040204" pitchFamily="50" charset="-128"/>
                <a:ea typeface="Meiryo UI" panose="020B0604030504040204" pitchFamily="50" charset="-128"/>
              </a:rPr>
              <a:t>1</a:t>
            </a:r>
            <a:r>
              <a:rPr lang="ja-JP" altLang="en-US" sz="1200" dirty="0">
                <a:solidFill>
                  <a:schemeClr val="bg1"/>
                </a:solidFill>
                <a:latin typeface="Meiryo UI" panose="020B0604030504040204" pitchFamily="50" charset="-128"/>
                <a:ea typeface="Meiryo UI" panose="020B0604030504040204" pitchFamily="50" charset="-128"/>
              </a:rPr>
              <a:t>ＭＢまでの画像を添付することが可能です。</a:t>
            </a:r>
            <a:endParaRPr lang="en-US" altLang="ja-JP" sz="1200" dirty="0">
              <a:solidFill>
                <a:schemeClr val="bg1"/>
              </a:solidFill>
              <a:latin typeface="Meiryo UI" panose="020B0604030504040204" pitchFamily="50" charset="-128"/>
              <a:ea typeface="Meiryo UI" panose="020B0604030504040204" pitchFamily="50" charset="-128"/>
            </a:endParaRPr>
          </a:p>
        </p:txBody>
      </p:sp>
      <p:pic>
        <p:nvPicPr>
          <p:cNvPr id="4103" name="Picture 7" descr="C:\Users\at0309012\Desktop\FLAG画面_3.jpg"/>
          <p:cNvPicPr>
            <a:picLocks noChangeAspect="1" noChangeArrowheads="1"/>
          </p:cNvPicPr>
          <p:nvPr/>
        </p:nvPicPr>
        <p:blipFill rotWithShape="1">
          <a:blip r:embed="rId4">
            <a:extLst>
              <a:ext uri="{28A0092B-C50C-407E-A947-70E740481C1C}">
                <a14:useLocalDpi xmlns:a14="http://schemas.microsoft.com/office/drawing/2010/main" val="0"/>
              </a:ext>
            </a:extLst>
          </a:blip>
          <a:srcRect t="10808" r="27425" b="77947"/>
          <a:stretch/>
        </p:blipFill>
        <p:spPr bwMode="auto">
          <a:xfrm>
            <a:off x="3779912" y="1329640"/>
            <a:ext cx="2592288" cy="714374"/>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693825" y="1260345"/>
            <a:ext cx="415498" cy="369332"/>
          </a:xfrm>
          <a:prstGeom prst="rect">
            <a:avLst/>
          </a:prstGeom>
          <a:noFill/>
        </p:spPr>
        <p:txBody>
          <a:bodyPr wrap="none" rtlCol="0">
            <a:spAutoFit/>
          </a:bodyPr>
          <a:lstStyle/>
          <a:p>
            <a:r>
              <a:rPr kumimoji="1" lang="ja-JP" altLang="en-US" b="1" dirty="0">
                <a:solidFill>
                  <a:srgbClr val="FF81D2"/>
                </a:solidFill>
                <a:latin typeface="Meiryo UI" panose="020B0604030504040204" pitchFamily="50" charset="-128"/>
                <a:ea typeface="Meiryo UI" panose="020B0604030504040204" pitchFamily="50" charset="-128"/>
              </a:rPr>
              <a:t>①</a:t>
            </a:r>
          </a:p>
        </p:txBody>
      </p:sp>
      <p:sp>
        <p:nvSpPr>
          <p:cNvPr id="33" name="テキスト ボックス 32"/>
          <p:cNvSpPr txBox="1"/>
          <p:nvPr/>
        </p:nvSpPr>
        <p:spPr>
          <a:xfrm>
            <a:off x="4355976" y="1260345"/>
            <a:ext cx="415498" cy="369332"/>
          </a:xfrm>
          <a:prstGeom prst="rect">
            <a:avLst/>
          </a:prstGeom>
          <a:noFill/>
        </p:spPr>
        <p:txBody>
          <a:bodyPr wrap="none" rtlCol="0">
            <a:spAutoFit/>
          </a:bodyPr>
          <a:lstStyle/>
          <a:p>
            <a:r>
              <a:rPr lang="ja-JP" altLang="en-US" b="1" dirty="0">
                <a:solidFill>
                  <a:srgbClr val="FF81D2"/>
                </a:solidFill>
                <a:latin typeface="Meiryo UI" panose="020B0604030504040204" pitchFamily="50" charset="-128"/>
                <a:ea typeface="Meiryo UI" panose="020B0604030504040204" pitchFamily="50" charset="-128"/>
              </a:rPr>
              <a:t>②</a:t>
            </a:r>
            <a:endParaRPr kumimoji="1" lang="ja-JP" altLang="en-US" b="1" dirty="0">
              <a:solidFill>
                <a:srgbClr val="FF81D2"/>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981024" y="1260345"/>
            <a:ext cx="415498" cy="369332"/>
          </a:xfrm>
          <a:prstGeom prst="rect">
            <a:avLst/>
          </a:prstGeom>
          <a:noFill/>
        </p:spPr>
        <p:txBody>
          <a:bodyPr wrap="none" rtlCol="0">
            <a:spAutoFit/>
          </a:bodyPr>
          <a:lstStyle/>
          <a:p>
            <a:r>
              <a:rPr kumimoji="1" lang="ja-JP" altLang="en-US" b="1" dirty="0">
                <a:solidFill>
                  <a:srgbClr val="FF81D2"/>
                </a:solidFill>
                <a:latin typeface="Meiryo UI" panose="020B0604030504040204" pitchFamily="50" charset="-128"/>
                <a:ea typeface="Meiryo UI" panose="020B0604030504040204" pitchFamily="50" charset="-128"/>
              </a:rPr>
              <a:t>③</a:t>
            </a:r>
          </a:p>
        </p:txBody>
      </p:sp>
      <p:sp>
        <p:nvSpPr>
          <p:cNvPr id="36" name="テキスト ボックス 35"/>
          <p:cNvSpPr txBox="1"/>
          <p:nvPr/>
        </p:nvSpPr>
        <p:spPr>
          <a:xfrm>
            <a:off x="3779912" y="2106100"/>
            <a:ext cx="2592288" cy="1105088"/>
          </a:xfrm>
          <a:prstGeom prst="rect">
            <a:avLst/>
          </a:prstGeom>
          <a:solidFill>
            <a:schemeClr val="tx1">
              <a:lumMod val="75000"/>
              <a:lumOff val="25000"/>
            </a:schemeClr>
          </a:solidFill>
        </p:spPr>
        <p:txBody>
          <a:bodyPr wrap="square" tIns="90000" bIns="90000" rtlCol="0">
            <a:spAutoFit/>
          </a:bodyPr>
          <a:lstStyle/>
          <a:p>
            <a:pPr lvl="0">
              <a:tabLst>
                <a:tab pos="180975" algn="l"/>
              </a:tabLst>
            </a:pPr>
            <a:r>
              <a:rPr lang="ja-JP" altLang="en-US" sz="1200" dirty="0">
                <a:solidFill>
                  <a:schemeClr val="bg1"/>
                </a:solidFill>
                <a:latin typeface="Meiryo UI" panose="020B0604030504040204" pitchFamily="50" charset="-128"/>
                <a:ea typeface="Meiryo UI" panose="020B0604030504040204" pitchFamily="50" charset="-128"/>
              </a:rPr>
              <a:t>①</a:t>
            </a:r>
            <a:r>
              <a:rPr lang="en-US" altLang="ja-JP" sz="1200" dirty="0">
                <a:solidFill>
                  <a:schemeClr val="bg1"/>
                </a:solidFill>
                <a:latin typeface="Meiryo UI" panose="020B0604030504040204" pitchFamily="50" charset="-128"/>
                <a:ea typeface="Meiryo UI" panose="020B0604030504040204" pitchFamily="50" charset="-128"/>
              </a:rPr>
              <a:t>	</a:t>
            </a:r>
            <a:r>
              <a:rPr lang="ja-JP" altLang="en-US" sz="1200" dirty="0">
                <a:solidFill>
                  <a:schemeClr val="bg1"/>
                </a:solidFill>
                <a:latin typeface="Meiryo UI" panose="020B0604030504040204" pitchFamily="50" charset="-128"/>
                <a:ea typeface="Meiryo UI" panose="020B0604030504040204" pitchFamily="50" charset="-128"/>
              </a:rPr>
              <a:t>お知らせのみ表示できます。</a:t>
            </a:r>
            <a:endParaRPr lang="en-US" altLang="ja-JP" sz="1200" dirty="0">
              <a:solidFill>
                <a:schemeClr val="bg1"/>
              </a:solidFill>
              <a:latin typeface="Meiryo UI" panose="020B0604030504040204" pitchFamily="50" charset="-128"/>
              <a:ea typeface="Meiryo UI" panose="020B0604030504040204" pitchFamily="50" charset="-128"/>
            </a:endParaRPr>
          </a:p>
          <a:p>
            <a:pPr lvl="0">
              <a:tabLst>
                <a:tab pos="180975" algn="l"/>
              </a:tabLst>
            </a:pPr>
            <a:r>
              <a:rPr lang="ja-JP" altLang="en-US" sz="1200" dirty="0">
                <a:solidFill>
                  <a:schemeClr val="bg1"/>
                </a:solidFill>
                <a:latin typeface="Meiryo UI" panose="020B0604030504040204" pitchFamily="50" charset="-128"/>
                <a:ea typeface="Meiryo UI" panose="020B0604030504040204" pitchFamily="50" charset="-128"/>
              </a:rPr>
              <a:t>②</a:t>
            </a:r>
            <a:r>
              <a:rPr lang="en-US" altLang="ja-JP" sz="1200" dirty="0">
                <a:solidFill>
                  <a:schemeClr val="bg1"/>
                </a:solidFill>
                <a:latin typeface="Meiryo UI" panose="020B0604030504040204" pitchFamily="50" charset="-128"/>
                <a:ea typeface="Meiryo UI" panose="020B0604030504040204" pitchFamily="50" charset="-128"/>
              </a:rPr>
              <a:t>	</a:t>
            </a:r>
            <a:r>
              <a:rPr lang="ja-JP" altLang="en-US" sz="1200" dirty="0">
                <a:solidFill>
                  <a:schemeClr val="bg1"/>
                </a:solidFill>
                <a:latin typeface="Meiryo UI" panose="020B0604030504040204" pitchFamily="50" charset="-128"/>
                <a:ea typeface="Meiryo UI" panose="020B0604030504040204" pitchFamily="50" charset="-128"/>
              </a:rPr>
              <a:t>スタッフの一覧を表示します。</a:t>
            </a:r>
            <a:endParaRPr lang="en-US" altLang="ja-JP" sz="1200" dirty="0">
              <a:solidFill>
                <a:schemeClr val="bg1"/>
              </a:solidFill>
              <a:latin typeface="Meiryo UI" panose="020B0604030504040204" pitchFamily="50" charset="-128"/>
              <a:ea typeface="Meiryo UI" panose="020B0604030504040204" pitchFamily="50" charset="-128"/>
            </a:endParaRPr>
          </a:p>
          <a:p>
            <a:pPr lvl="0">
              <a:tabLst>
                <a:tab pos="180975" algn="l"/>
              </a:tabLst>
            </a:pPr>
            <a:r>
              <a:rPr lang="en-US" altLang="ja-JP" sz="1200" dirty="0">
                <a:solidFill>
                  <a:schemeClr val="bg1"/>
                </a:solidFill>
                <a:latin typeface="Meiryo UI" panose="020B0604030504040204" pitchFamily="50" charset="-128"/>
                <a:ea typeface="Meiryo UI" panose="020B0604030504040204" pitchFamily="50" charset="-128"/>
              </a:rPr>
              <a:t>	</a:t>
            </a:r>
            <a:r>
              <a:rPr lang="ja-JP" altLang="en-US" sz="1200" dirty="0">
                <a:solidFill>
                  <a:schemeClr val="bg1"/>
                </a:solidFill>
                <a:latin typeface="Meiryo UI" panose="020B0604030504040204" pitchFamily="50" charset="-128"/>
                <a:ea typeface="Meiryo UI" panose="020B0604030504040204" pitchFamily="50" charset="-128"/>
              </a:rPr>
              <a:t>他のスタッフのチャット履歴を確認</a:t>
            </a:r>
            <a:endParaRPr lang="en-US" altLang="ja-JP" sz="1200" dirty="0">
              <a:solidFill>
                <a:schemeClr val="bg1"/>
              </a:solidFill>
              <a:latin typeface="Meiryo UI" panose="020B0604030504040204" pitchFamily="50" charset="-128"/>
              <a:ea typeface="Meiryo UI" panose="020B0604030504040204" pitchFamily="50" charset="-128"/>
            </a:endParaRPr>
          </a:p>
          <a:p>
            <a:pPr lvl="0">
              <a:tabLst>
                <a:tab pos="180975" algn="l"/>
              </a:tabLst>
            </a:pPr>
            <a:r>
              <a:rPr lang="en-US" altLang="ja-JP" sz="1200" dirty="0">
                <a:solidFill>
                  <a:schemeClr val="bg1"/>
                </a:solidFill>
                <a:latin typeface="Meiryo UI" panose="020B0604030504040204" pitchFamily="50" charset="-128"/>
                <a:ea typeface="Meiryo UI" panose="020B0604030504040204" pitchFamily="50" charset="-128"/>
              </a:rPr>
              <a:t>	</a:t>
            </a:r>
            <a:r>
              <a:rPr lang="ja-JP" altLang="en-US" sz="1200" dirty="0">
                <a:solidFill>
                  <a:schemeClr val="bg1"/>
                </a:solidFill>
                <a:latin typeface="Meiryo UI" panose="020B0604030504040204" pitchFamily="50" charset="-128"/>
                <a:ea typeface="Meiryo UI" panose="020B0604030504040204" pitchFamily="50" charset="-128"/>
              </a:rPr>
              <a:t>できます。</a:t>
            </a:r>
            <a:endParaRPr lang="en-US" altLang="ja-JP" sz="1200" dirty="0">
              <a:solidFill>
                <a:schemeClr val="bg1"/>
              </a:solidFill>
              <a:latin typeface="Meiryo UI" panose="020B0604030504040204" pitchFamily="50" charset="-128"/>
              <a:ea typeface="Meiryo UI" panose="020B0604030504040204" pitchFamily="50" charset="-128"/>
            </a:endParaRPr>
          </a:p>
          <a:p>
            <a:pPr lvl="0">
              <a:tabLst>
                <a:tab pos="180975" algn="l"/>
              </a:tabLst>
            </a:pPr>
            <a:r>
              <a:rPr lang="ja-JP" altLang="en-US" sz="1200" dirty="0">
                <a:solidFill>
                  <a:schemeClr val="bg1"/>
                </a:solidFill>
                <a:latin typeface="Meiryo UI" panose="020B0604030504040204" pitchFamily="50" charset="-128"/>
                <a:ea typeface="Meiryo UI" panose="020B0604030504040204" pitchFamily="50" charset="-128"/>
              </a:rPr>
              <a:t>③画面を更新します。</a:t>
            </a:r>
            <a:endParaRPr lang="en-US" altLang="ja-JP"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22434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3839243" y="4391362"/>
            <a:ext cx="1080120" cy="276999"/>
          </a:xfrm>
          <a:prstGeom prst="rect">
            <a:avLst/>
          </a:prstGeom>
          <a:noFill/>
        </p:spPr>
        <p:txBody>
          <a:bodyPr wrap="square" rtlCol="0">
            <a:spAutoFit/>
          </a:bodyPr>
          <a:lstStyle/>
          <a:p>
            <a:pPr algn="ctr"/>
            <a:r>
              <a:rPr kumimoji="1" lang="ja-JP" altLang="en-US" sz="1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店舗責任者</a:t>
            </a:r>
          </a:p>
        </p:txBody>
      </p:sp>
      <p:pic>
        <p:nvPicPr>
          <p:cNvPr id="3075" name="Picture 3" descr="C:\Users\at0309012\Desktop\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7658" y="2669495"/>
            <a:ext cx="920418" cy="1793875"/>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213420" y="169720"/>
            <a:ext cx="2278188" cy="338554"/>
          </a:xfrm>
          <a:prstGeom prst="rect">
            <a:avLst/>
          </a:prstGeom>
          <a:noFill/>
        </p:spPr>
        <p:txBody>
          <a:bodyPr wrap="none" rtlCol="0">
            <a:spAutoFit/>
          </a:bodyPr>
          <a:lstStyle/>
          <a:p>
            <a:r>
              <a:rPr kumimoji="1" lang="ja-JP" altLang="en-US" sz="1600" b="1" dirty="0">
                <a:solidFill>
                  <a:schemeClr val="tx1">
                    <a:lumMod val="65000"/>
                    <a:lumOff val="35000"/>
                  </a:schemeClr>
                </a:solidFill>
                <a:latin typeface="Meiryo UI" panose="020B0604030504040204" pitchFamily="50" charset="-128"/>
                <a:ea typeface="Meiryo UI" panose="020B0604030504040204" pitchFamily="50" charset="-128"/>
              </a:rPr>
              <a:t>アカウントの管理について</a:t>
            </a:r>
          </a:p>
        </p:txBody>
      </p:sp>
      <p:pic>
        <p:nvPicPr>
          <p:cNvPr id="1026" name="Picture 2" descr="C:\Users\at0309012\Desktop\カスタマー_女.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25" y="4173423"/>
            <a:ext cx="933450" cy="1819275"/>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at0309012\Desktop\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76563" y="2658978"/>
            <a:ext cx="738931" cy="144016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C:\Users\at0309012\Desktop\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15806" y="3152001"/>
            <a:ext cx="738931" cy="144016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C:\Users\at0309012\Desktop\2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4737" y="3152001"/>
            <a:ext cx="738931" cy="1440160"/>
          </a:xfrm>
          <a:prstGeom prst="rect">
            <a:avLst/>
          </a:prstGeom>
          <a:noFill/>
          <a:extLst>
            <a:ext uri="{909E8E84-426E-40DD-AFC4-6F175D3DCCD1}">
              <a14:hiddenFill xmlns:a14="http://schemas.microsoft.com/office/drawing/2010/main">
                <a:solidFill>
                  <a:srgbClr val="FFFFFF"/>
                </a:solidFill>
              </a14:hiddenFill>
            </a:ext>
          </a:extLst>
        </p:spPr>
      </p:pic>
      <p:sp>
        <p:nvSpPr>
          <p:cNvPr id="48" name="テキスト ボックス 47"/>
          <p:cNvSpPr txBox="1"/>
          <p:nvPr/>
        </p:nvSpPr>
        <p:spPr>
          <a:xfrm>
            <a:off x="7308304" y="4520153"/>
            <a:ext cx="1080120" cy="276999"/>
          </a:xfrm>
          <a:prstGeom prst="rect">
            <a:avLst/>
          </a:prstGeom>
          <a:noFill/>
        </p:spPr>
        <p:txBody>
          <a:bodyPr wrap="square" rtlCol="0">
            <a:spAutoFit/>
          </a:bodyPr>
          <a:lstStyle/>
          <a:p>
            <a:pPr algn="ctr"/>
            <a:r>
              <a:rPr kumimoji="1" lang="ja-JP" altLang="en-US" sz="1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店舗スタッフ</a:t>
            </a:r>
          </a:p>
        </p:txBody>
      </p:sp>
      <p:sp>
        <p:nvSpPr>
          <p:cNvPr id="49" name="テキスト ボックス 48"/>
          <p:cNvSpPr txBox="1"/>
          <p:nvPr/>
        </p:nvSpPr>
        <p:spPr>
          <a:xfrm>
            <a:off x="393200" y="5960313"/>
            <a:ext cx="1296144" cy="276999"/>
          </a:xfrm>
          <a:prstGeom prst="rect">
            <a:avLst/>
          </a:prstGeom>
          <a:noFill/>
        </p:spPr>
        <p:txBody>
          <a:bodyPr wrap="square" rtlCol="0">
            <a:spAutoFit/>
          </a:bodyPr>
          <a:lstStyle/>
          <a:p>
            <a:pPr algn="ctr"/>
            <a:r>
              <a:rPr kumimoji="1" lang="ja-JP" altLang="en-US" sz="1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ＦＬＡＧスタッフ</a:t>
            </a:r>
          </a:p>
        </p:txBody>
      </p:sp>
      <p:sp>
        <p:nvSpPr>
          <p:cNvPr id="4" name="右矢印 3"/>
          <p:cNvSpPr/>
          <p:nvPr/>
        </p:nvSpPr>
        <p:spPr>
          <a:xfrm rot="849592">
            <a:off x="1714712" y="2828853"/>
            <a:ext cx="1808774" cy="432048"/>
          </a:xfrm>
          <a:prstGeom prst="rightArrow">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右矢印 49"/>
          <p:cNvSpPr/>
          <p:nvPr/>
        </p:nvSpPr>
        <p:spPr>
          <a:xfrm>
            <a:off x="4975887" y="3573016"/>
            <a:ext cx="2044385" cy="432048"/>
          </a:xfrm>
          <a:prstGeom prst="rightArrow">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823835" y="1826240"/>
            <a:ext cx="2044385" cy="738664"/>
          </a:xfrm>
          <a:prstGeom prst="rect">
            <a:avLst/>
          </a:prstGeom>
          <a:solidFill>
            <a:schemeClr val="bg1"/>
          </a:solidFill>
          <a:ln w="3175">
            <a:solidFill>
              <a:schemeClr val="tx1">
                <a:lumMod val="75000"/>
                <a:lumOff val="25000"/>
              </a:schemeClr>
            </a:solidFill>
          </a:ln>
          <a:effectLst>
            <a:outerShdw blurRad="50800" dist="38100" dir="2700000" algn="tl" rotWithShape="0">
              <a:prstClr val="black">
                <a:alpha val="40000"/>
              </a:prstClr>
            </a:outerShdw>
          </a:effectLst>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店舗責任者は最大</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名まで店舗スタッフ用のアカウントを作成可能</a:t>
            </a:r>
            <a:endParaRPr kumimoji="1" lang="en-US" altLang="ja-JP" sz="14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907704" y="1941681"/>
            <a:ext cx="1982545" cy="738664"/>
          </a:xfrm>
          <a:prstGeom prst="rect">
            <a:avLst/>
          </a:prstGeom>
          <a:solidFill>
            <a:schemeClr val="bg1"/>
          </a:solidFill>
          <a:ln w="3175">
            <a:solidFill>
              <a:schemeClr val="tx1">
                <a:lumMod val="75000"/>
                <a:lumOff val="25000"/>
              </a:schemeClr>
            </a:solidFill>
          </a:ln>
          <a:effectLst>
            <a:outerShdw blurRad="50800" dist="38100" dir="2700000" algn="tl" rotWithShape="0">
              <a:prstClr val="black">
                <a:alpha val="40000"/>
              </a:prstClr>
            </a:outerShdw>
          </a:effectLst>
        </p:spPr>
        <p:txBody>
          <a:bodyPr wrap="square" rtlCol="0">
            <a:spAutoFit/>
          </a:bodyPr>
          <a:lstStyle/>
          <a:p>
            <a:r>
              <a:rPr lang="ja-JP" altLang="en-US" sz="1400" dirty="0">
                <a:latin typeface="Meiryo UI" panose="020B0604030504040204" pitchFamily="50" charset="-128"/>
                <a:ea typeface="Meiryo UI" panose="020B0604030504040204" pitchFamily="50" charset="-128"/>
              </a:rPr>
              <a:t>店舗責任者用アカウントを弊社エリアスタッフから店舗責任者様に発行。</a:t>
            </a:r>
            <a:endParaRPr kumimoji="1" lang="en-US" altLang="ja-JP"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277646" y="692696"/>
            <a:ext cx="6912769" cy="83099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アカウントは、弊社スタッフから各店舗責任者に責任者用アカウントを発行します。</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各店舗最大</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名までスタッフアカウントを作成することができます。</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スタッフ用アカウントの追加・削除はチャットでＦＬＡＧスタッフにご依頼ください。</a:t>
            </a:r>
            <a:endParaRPr kumimoji="1" lang="en-US" altLang="ja-JP" sz="1600" dirty="0">
              <a:latin typeface="Meiryo UI" panose="020B0604030504040204" pitchFamily="50" charset="-128"/>
              <a:ea typeface="Meiryo UI" panose="020B0604030504040204" pitchFamily="50" charset="-128"/>
            </a:endParaRPr>
          </a:p>
        </p:txBody>
      </p:sp>
      <p:pic>
        <p:nvPicPr>
          <p:cNvPr id="2050" name="Picture 2" descr="C:\Users\at0309012\Desktop\スーツの人.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1005" y="1672239"/>
            <a:ext cx="932400" cy="2188809"/>
          </a:xfrm>
          <a:prstGeom prst="rect">
            <a:avLst/>
          </a:prstGeom>
          <a:noFill/>
          <a:extLst>
            <a:ext uri="{909E8E84-426E-40DD-AFC4-6F175D3DCCD1}">
              <a14:hiddenFill xmlns:a14="http://schemas.microsoft.com/office/drawing/2010/main">
                <a:solidFill>
                  <a:srgbClr val="FFFFFF"/>
                </a:solidFill>
              </a14:hiddenFill>
            </a:ext>
          </a:extLst>
        </p:spPr>
      </p:pic>
      <p:sp>
        <p:nvSpPr>
          <p:cNvPr id="26" name="テキスト ボックス 25"/>
          <p:cNvSpPr txBox="1"/>
          <p:nvPr/>
        </p:nvSpPr>
        <p:spPr>
          <a:xfrm>
            <a:off x="251520" y="3822139"/>
            <a:ext cx="1514504" cy="276999"/>
          </a:xfrm>
          <a:prstGeom prst="rect">
            <a:avLst/>
          </a:prstGeom>
          <a:noFill/>
        </p:spPr>
        <p:txBody>
          <a:bodyPr wrap="square" rtlCol="0">
            <a:spAutoFit/>
          </a:bodyPr>
          <a:lstStyle/>
          <a:p>
            <a:pPr algn="ctr"/>
            <a:r>
              <a:rPr kumimoji="1" lang="ja-JP" altLang="en-US" sz="1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弊社エリアスタッフ</a:t>
            </a:r>
          </a:p>
        </p:txBody>
      </p:sp>
      <p:sp>
        <p:nvSpPr>
          <p:cNvPr id="27" name="右矢印 26"/>
          <p:cNvSpPr/>
          <p:nvPr/>
        </p:nvSpPr>
        <p:spPr>
          <a:xfrm rot="9309390">
            <a:off x="1733012" y="4437052"/>
            <a:ext cx="1808774" cy="432048"/>
          </a:xfrm>
          <a:prstGeom prst="rightArrow">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rot="20129560">
            <a:off x="1917126" y="4803771"/>
            <a:ext cx="1808774" cy="432048"/>
          </a:xfrm>
          <a:prstGeom prst="rightArrow">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2445439" y="5373216"/>
            <a:ext cx="1982545" cy="738664"/>
          </a:xfrm>
          <a:prstGeom prst="rect">
            <a:avLst/>
          </a:prstGeom>
          <a:solidFill>
            <a:schemeClr val="bg1"/>
          </a:solidFill>
          <a:ln w="3175">
            <a:solidFill>
              <a:schemeClr val="tx1">
                <a:lumMod val="75000"/>
                <a:lumOff val="25000"/>
              </a:schemeClr>
            </a:solidFill>
          </a:ln>
          <a:effectLst>
            <a:outerShdw blurRad="50800" dist="38100" dir="2700000" algn="tl" rotWithShape="0">
              <a:prstClr val="black">
                <a:alpha val="40000"/>
              </a:prstClr>
            </a:outerShdw>
          </a:effectLst>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店舗スタッフ用アカウントはチャットでＦＬＡＧスタッフにご依頼ください。</a:t>
            </a:r>
            <a:endParaRPr kumimoji="1" lang="en-US" altLang="ja-JP" sz="14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4716016" y="5590981"/>
            <a:ext cx="4320480" cy="646331"/>
          </a:xfrm>
          <a:prstGeom prst="rect">
            <a:avLst/>
          </a:prstGeom>
          <a:noFill/>
        </p:spPr>
        <p:txBody>
          <a:bodyPr wrap="square" rtlCol="0">
            <a:spAutoFit/>
          </a:bodyPr>
          <a:lstStyle/>
          <a:p>
            <a:pPr>
              <a:tabLst>
                <a:tab pos="266700" algn="l"/>
              </a:tabLst>
            </a:pPr>
            <a:r>
              <a:rPr kumimoji="1" lang="en-US" altLang="ja-JP" dirty="0">
                <a:solidFill>
                  <a:srgbClr val="C00000"/>
                </a:solidFill>
                <a:latin typeface="Meiryo UI" panose="020B0604030504040204" pitchFamily="50" charset="-128"/>
                <a:ea typeface="Meiryo UI" panose="020B0604030504040204" pitchFamily="50" charset="-128"/>
              </a:rPr>
              <a:t>※	</a:t>
            </a:r>
            <a:r>
              <a:rPr kumimoji="1" lang="ja-JP" altLang="en-US" dirty="0">
                <a:solidFill>
                  <a:srgbClr val="C00000"/>
                </a:solidFill>
                <a:latin typeface="Meiryo UI" panose="020B0604030504040204" pitchFamily="50" charset="-128"/>
                <a:ea typeface="Meiryo UI" panose="020B0604030504040204" pitchFamily="50" charset="-128"/>
              </a:rPr>
              <a:t>責任者アカウントでスタッフアカウントの</a:t>
            </a:r>
            <a:endParaRPr kumimoji="1" lang="en-US" altLang="ja-JP" dirty="0">
              <a:solidFill>
                <a:srgbClr val="C00000"/>
              </a:solidFill>
              <a:latin typeface="Meiryo UI" panose="020B0604030504040204" pitchFamily="50" charset="-128"/>
              <a:ea typeface="Meiryo UI" panose="020B0604030504040204" pitchFamily="50" charset="-128"/>
            </a:endParaRPr>
          </a:p>
          <a:p>
            <a:pPr>
              <a:tabLst>
                <a:tab pos="266700" algn="l"/>
              </a:tabLst>
            </a:pPr>
            <a:r>
              <a:rPr lang="en-US" altLang="ja-JP" dirty="0">
                <a:solidFill>
                  <a:srgbClr val="C00000"/>
                </a:solidFill>
                <a:latin typeface="Meiryo UI" panose="020B0604030504040204" pitchFamily="50" charset="-128"/>
                <a:ea typeface="Meiryo UI" panose="020B0604030504040204" pitchFamily="50" charset="-128"/>
              </a:rPr>
              <a:t>	</a:t>
            </a:r>
            <a:r>
              <a:rPr kumimoji="1" lang="ja-JP" altLang="en-US" dirty="0">
                <a:solidFill>
                  <a:srgbClr val="C00000"/>
                </a:solidFill>
                <a:latin typeface="Meiryo UI" panose="020B0604030504040204" pitchFamily="50" charset="-128"/>
                <a:ea typeface="Meiryo UI" panose="020B0604030504040204" pitchFamily="50" charset="-128"/>
              </a:rPr>
              <a:t>追加・削除ができる機能を追加予定です。</a:t>
            </a:r>
            <a:endParaRPr kumimoji="1" lang="en-US" altLang="ja-JP" dirty="0">
              <a:solidFill>
                <a:srgbClr val="C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3948835"/>
      </p:ext>
    </p:extLst>
  </p:cSld>
  <p:clrMapOvr>
    <a:masterClrMapping/>
  </p:clrMapOvr>
</p:sld>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15875">
          <a:solidFill>
            <a:schemeClr val="tx1">
              <a:lumMod val="75000"/>
              <a:lumOff val="2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3283</TotalTime>
  <Words>346</Words>
  <Application>Microsoft Office PowerPoint</Application>
  <PresentationFormat>画面に合わせる (4:3)</PresentationFormat>
  <Paragraphs>66</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HGP創英角ｺﾞｼｯｸUB</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高柳 聡泰</dc:creator>
  <cp:lastModifiedBy>SC / 高松 直輝</cp:lastModifiedBy>
  <cp:revision>140</cp:revision>
  <cp:lastPrinted>2017-02-02T04:33:56Z</cp:lastPrinted>
  <dcterms:created xsi:type="dcterms:W3CDTF">2016-02-05T06:04:29Z</dcterms:created>
  <dcterms:modified xsi:type="dcterms:W3CDTF">2017-03-03T04:54:45Z</dcterms:modified>
</cp:coreProperties>
</file>